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1" r:id="rId1"/>
    <p:sldMasterId id="2147484301" r:id="rId2"/>
    <p:sldMasterId id="2147484277" r:id="rId3"/>
    <p:sldMasterId id="2147484289" r:id="rId4"/>
    <p:sldMasterId id="2147484265" r:id="rId5"/>
  </p:sldMasterIdLst>
  <p:notesMasterIdLst>
    <p:notesMasterId r:id="rId59"/>
  </p:notesMasterIdLst>
  <p:handoutMasterIdLst>
    <p:handoutMasterId r:id="rId60"/>
  </p:handoutMasterIdLst>
  <p:sldIdLst>
    <p:sldId id="417" r:id="rId6"/>
    <p:sldId id="287" r:id="rId7"/>
    <p:sldId id="259" r:id="rId8"/>
    <p:sldId id="272" r:id="rId9"/>
    <p:sldId id="419" r:id="rId10"/>
    <p:sldId id="387" r:id="rId11"/>
    <p:sldId id="426" r:id="rId12"/>
    <p:sldId id="420" r:id="rId13"/>
    <p:sldId id="421" r:id="rId14"/>
    <p:sldId id="422" r:id="rId15"/>
    <p:sldId id="399" r:id="rId16"/>
    <p:sldId id="397" r:id="rId17"/>
    <p:sldId id="398" r:id="rId18"/>
    <p:sldId id="394" r:id="rId19"/>
    <p:sldId id="345" r:id="rId20"/>
    <p:sldId id="277" r:id="rId21"/>
    <p:sldId id="278" r:id="rId22"/>
    <p:sldId id="318" r:id="rId23"/>
    <p:sldId id="356" r:id="rId24"/>
    <p:sldId id="336" r:id="rId25"/>
    <p:sldId id="403" r:id="rId26"/>
    <p:sldId id="401" r:id="rId27"/>
    <p:sldId id="359" r:id="rId28"/>
    <p:sldId id="360" r:id="rId29"/>
    <p:sldId id="407" r:id="rId30"/>
    <p:sldId id="375" r:id="rId31"/>
    <p:sldId id="280" r:id="rId32"/>
    <p:sldId id="361" r:id="rId33"/>
    <p:sldId id="362" r:id="rId34"/>
    <p:sldId id="404" r:id="rId35"/>
    <p:sldId id="365" r:id="rId36"/>
    <p:sldId id="366" r:id="rId37"/>
    <p:sldId id="368" r:id="rId38"/>
    <p:sldId id="369" r:id="rId39"/>
    <p:sldId id="367" r:id="rId40"/>
    <p:sldId id="406" r:id="rId41"/>
    <p:sldId id="373" r:id="rId42"/>
    <p:sldId id="348" r:id="rId43"/>
    <p:sldId id="350" r:id="rId44"/>
    <p:sldId id="331" r:id="rId45"/>
    <p:sldId id="423" r:id="rId46"/>
    <p:sldId id="333" r:id="rId47"/>
    <p:sldId id="353" r:id="rId48"/>
    <p:sldId id="354" r:id="rId49"/>
    <p:sldId id="424" r:id="rId50"/>
    <p:sldId id="363" r:id="rId51"/>
    <p:sldId id="425" r:id="rId52"/>
    <p:sldId id="381" r:id="rId53"/>
    <p:sldId id="285" r:id="rId54"/>
    <p:sldId id="405" r:id="rId55"/>
    <p:sldId id="372" r:id="rId56"/>
    <p:sldId id="374" r:id="rId57"/>
    <p:sldId id="376" r:id="rId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5676" autoAdjust="0"/>
  </p:normalViewPr>
  <p:slideViewPr>
    <p:cSldViewPr>
      <p:cViewPr>
        <p:scale>
          <a:sx n="60" d="100"/>
          <a:sy n="60" d="100"/>
        </p:scale>
        <p:origin x="-690" y="-78"/>
      </p:cViewPr>
      <p:guideLst>
        <p:guide orient="horz" pos="2160"/>
        <p:guide pos="2880"/>
      </p:guideLst>
    </p:cSldViewPr>
  </p:slideViewPr>
  <p:notesTextViewPr>
    <p:cViewPr>
      <p:scale>
        <a:sx n="1" d="1"/>
        <a:sy n="1" d="1"/>
      </p:scale>
      <p:origin x="0" y="0"/>
    </p:cViewPr>
  </p:notesTextViewPr>
  <p:sorterViewPr>
    <p:cViewPr>
      <p:scale>
        <a:sx n="100" d="100"/>
        <a:sy n="100" d="100"/>
      </p:scale>
      <p:origin x="0" y="3870"/>
    </p:cViewPr>
  </p:sorterViewPr>
  <p:notesViewPr>
    <p:cSldViewPr>
      <p:cViewPr>
        <p:scale>
          <a:sx n="100" d="100"/>
          <a:sy n="100" d="100"/>
        </p:scale>
        <p:origin x="-1788" y="12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2F3A88D7-FAD5-49F5-862C-2485890A53D3}" type="datetimeFigureOut">
              <a:rPr lang="en-US"/>
              <a:pPr>
                <a:defRPr/>
              </a:pPr>
              <a:t>9/16/2016</a:t>
            </a:fld>
            <a:endParaRPr lang="en-US" dirty="0"/>
          </a:p>
        </p:txBody>
      </p:sp>
      <p:sp>
        <p:nvSpPr>
          <p:cNvPr id="4" name="Footer Placeholder 3"/>
          <p:cNvSpPr>
            <a:spLocks noGrp="1"/>
          </p:cNvSpPr>
          <p:nvPr>
            <p:ph type="ftr" sz="quarter" idx="2"/>
          </p:nvPr>
        </p:nvSpPr>
        <p:spPr>
          <a:xfrm>
            <a:off x="1" y="8829967"/>
            <a:ext cx="2971800"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4EE4E89A-2F32-4627-9656-E0CD33A7C896}" type="slidenum">
              <a:rPr lang="en-US"/>
              <a:pPr>
                <a:defRPr/>
              </a:pPr>
              <a:t>‹#›</a:t>
            </a:fld>
            <a:endParaRPr lang="en-US" dirty="0"/>
          </a:p>
        </p:txBody>
      </p:sp>
    </p:spTree>
    <p:extLst>
      <p:ext uri="{BB962C8B-B14F-4D97-AF65-F5344CB8AC3E}">
        <p14:creationId xmlns:p14="http://schemas.microsoft.com/office/powerpoint/2010/main" val="23802336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3019FF08-A61A-4356-8BF9-810BD5E5C532}" type="datetimeFigureOut">
              <a:rPr lang="en-US"/>
              <a:pPr>
                <a:defRPr/>
              </a:pPr>
              <a:t>9/16/2016</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89B9F34C-30B8-4370-9372-F6BDFBA09EDC}" type="slidenum">
              <a:rPr lang="en-US"/>
              <a:pPr>
                <a:defRPr/>
              </a:pPr>
              <a:t>‹#›</a:t>
            </a:fld>
            <a:endParaRPr lang="en-US" dirty="0"/>
          </a:p>
        </p:txBody>
      </p:sp>
    </p:spTree>
    <p:extLst>
      <p:ext uri="{BB962C8B-B14F-4D97-AF65-F5344CB8AC3E}">
        <p14:creationId xmlns:p14="http://schemas.microsoft.com/office/powerpoint/2010/main" val="20480235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1</a:t>
            </a:fld>
            <a:endParaRPr lang="en-US" dirty="0"/>
          </a:p>
        </p:txBody>
      </p:sp>
    </p:spTree>
    <p:extLst>
      <p:ext uri="{BB962C8B-B14F-4D97-AF65-F5344CB8AC3E}">
        <p14:creationId xmlns:p14="http://schemas.microsoft.com/office/powerpoint/2010/main" val="174130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Review the information on the slide. Note that back injuries are the most common MSD.</a:t>
            </a:r>
          </a:p>
          <a:p>
            <a:pPr eaLnBrk="1" hangingPunct="1">
              <a:spcBef>
                <a:spcPct val="0"/>
              </a:spcBef>
            </a:pPr>
            <a:endParaRPr lang="en-US" dirty="0"/>
          </a:p>
          <a:p>
            <a:pPr eaLnBrk="1" hangingPunct="1">
              <a:spcBef>
                <a:spcPct val="0"/>
              </a:spcBef>
            </a:pPr>
            <a:r>
              <a:rPr lang="en-US" dirty="0"/>
              <a:t>Source: U.S. Bureau of Labor Statistics, 2003-2009 Survey of Occupational Injuries and Illnesses,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10</a:t>
            </a:fld>
            <a:endParaRPr lang="en-US" dirty="0"/>
          </a:p>
        </p:txBody>
      </p:sp>
    </p:spTree>
    <p:extLst>
      <p:ext uri="{BB962C8B-B14F-4D97-AF65-F5344CB8AC3E}">
        <p14:creationId xmlns:p14="http://schemas.microsoft.com/office/powerpoint/2010/main" val="200602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AB76C-D301-4544-B1D0-F92255355AE8}" type="slidenum">
              <a:rPr lang="en-US"/>
              <a:pPr fontAlgn="base">
                <a:spcBef>
                  <a:spcPct val="0"/>
                </a:spcBef>
                <a:spcAft>
                  <a:spcPct val="0"/>
                </a:spcAft>
                <a:defRPr/>
              </a:pPr>
              <a:t>11</a:t>
            </a:fld>
            <a:endParaRPr lang="en-US" dirty="0"/>
          </a:p>
        </p:txBody>
      </p:sp>
      <p:sp>
        <p:nvSpPr>
          <p:cNvPr id="1146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3" name="Rectangle 3"/>
          <p:cNvSpPr>
            <a:spLocks noGrp="1" noChangeArrowheads="1"/>
          </p:cNvSpPr>
          <p:nvPr>
            <p:ph type="body" idx="1"/>
          </p:nvPr>
        </p:nvSpPr>
        <p:spPr bwMode="auto">
          <a:xfrm>
            <a:off x="914400" y="4415791"/>
            <a:ext cx="5257800" cy="4183380"/>
          </a:xfrm>
          <a:noFill/>
          <a:ln>
            <a:solidFill>
              <a:schemeClr val="accent1"/>
            </a:solidFill>
            <a:miter lim="800000"/>
            <a:headEnd/>
            <a:tailEnd/>
          </a:ln>
        </p:spPr>
        <p:txBody>
          <a:bodyPr wrap="square" numCol="1" anchor="t" anchorCtr="0" compatLnSpc="1">
            <a:prstTxWarp prst="textNoShape">
              <a:avLst/>
            </a:prstTxWarp>
          </a:bodyPr>
          <a:lstStyle/>
          <a:p>
            <a:pPr eaLnBrk="1" hangingPunct="1">
              <a:spcBef>
                <a:spcPct val="0"/>
              </a:spcBef>
            </a:pPr>
            <a:r>
              <a:rPr lang="en-US" b="1" dirty="0" smtClean="0"/>
              <a:t>Tell </a:t>
            </a:r>
            <a:r>
              <a:rPr lang="en-US" b="1" dirty="0"/>
              <a:t>the class: </a:t>
            </a:r>
            <a:r>
              <a:rPr lang="en-US" i="1" dirty="0" smtClean="0"/>
              <a:t>As you can see from this slide, </a:t>
            </a:r>
            <a:r>
              <a:rPr lang="en-US" dirty="0" smtClean="0"/>
              <a:t>o</a:t>
            </a:r>
            <a:r>
              <a:rPr lang="en-US" i="1" dirty="0" smtClean="0"/>
              <a:t>verexertion </a:t>
            </a:r>
            <a:r>
              <a:rPr lang="en-US" i="1" baseline="0" dirty="0" smtClean="0"/>
              <a:t>by excessive lifting, pushing, pulling,</a:t>
            </a:r>
            <a:r>
              <a:rPr lang="en-US" i="1" dirty="0" smtClean="0"/>
              <a:t> is a major cause of MSDs and accounts for 25% of </a:t>
            </a:r>
            <a:r>
              <a:rPr lang="en-US" i="1" u="sng" dirty="0" smtClean="0"/>
              <a:t>all</a:t>
            </a:r>
            <a:r>
              <a:rPr lang="en-US" i="1" dirty="0" smtClean="0"/>
              <a:t> workers’ compensation costs. </a:t>
            </a:r>
          </a:p>
          <a:p>
            <a:pPr eaLnBrk="1" hangingPunct="1">
              <a:spcBef>
                <a:spcPct val="0"/>
              </a:spcBef>
            </a:pPr>
            <a:endParaRPr lang="en-US" i="1" dirty="0"/>
          </a:p>
          <a:p>
            <a:pPr eaLnBrk="1" hangingPunct="1">
              <a:spcBef>
                <a:spcPct val="0"/>
              </a:spcBef>
            </a:pPr>
            <a:r>
              <a:rPr lang="en-US" i="1" dirty="0" smtClean="0"/>
              <a:t>Our </a:t>
            </a:r>
            <a:r>
              <a:rPr lang="en-US" i="1" dirty="0"/>
              <a:t>task is to find out what the problem is and how to fix it. The first step is to identify symptoms which are often the </a:t>
            </a:r>
            <a:r>
              <a:rPr lang="en-US" i="1" dirty="0" smtClean="0"/>
              <a:t>first </a:t>
            </a:r>
            <a:r>
              <a:rPr lang="en-US" i="1" dirty="0"/>
              <a:t>indicator there is a problem. </a:t>
            </a:r>
          </a:p>
          <a:p>
            <a:pPr eaLnBrk="1" hangingPunct="1">
              <a:spcBef>
                <a:spcPct val="0"/>
              </a:spcBef>
            </a:pPr>
            <a:endParaRPr lang="en-US" dirty="0" smtClean="0"/>
          </a:p>
          <a:p>
            <a:r>
              <a:rPr lang="en-US" dirty="0" smtClean="0"/>
              <a:t>According </a:t>
            </a:r>
            <a:r>
              <a:rPr lang="en-US" dirty="0"/>
              <a:t>to the 2011 Liberty Mutual Workplace Safety Index, the most disabling workplace injuries and illnesses in 2009 amounted to $50.1 billion in direct U.S. workers compensation costs</a:t>
            </a:r>
            <a:r>
              <a:rPr lang="en-US" dirty="0" smtClean="0"/>
              <a:t>. The </a:t>
            </a:r>
            <a:r>
              <a:rPr lang="en-US" dirty="0"/>
              <a:t>top five injury causes – overexertion, fall on same level, fall to lower level, bodily reaction, and struck by object – accounted for 71.7 percent of the </a:t>
            </a:r>
            <a:r>
              <a:rPr lang="en-US" dirty="0" smtClean="0"/>
              <a:t>costs in 2009. </a:t>
            </a:r>
          </a:p>
          <a:p>
            <a:pPr eaLnBrk="1" hangingPunct="1">
              <a:spcBef>
                <a:spcPct val="0"/>
              </a:spcBef>
            </a:pPr>
            <a:endParaRPr lang="en-US" dirty="0"/>
          </a:p>
          <a:p>
            <a:pPr eaLnBrk="1" hangingPunct="1">
              <a:spcBef>
                <a:spcPct val="0"/>
              </a:spcBef>
            </a:pPr>
            <a:r>
              <a:rPr lang="en-US" dirty="0" smtClean="0"/>
              <a:t>Overexertion was first-place. </a:t>
            </a:r>
            <a:r>
              <a:rPr lang="en-US" dirty="0"/>
              <a:t>This </a:t>
            </a:r>
            <a:r>
              <a:rPr lang="en-US" dirty="0" smtClean="0"/>
              <a:t>category includes </a:t>
            </a:r>
            <a:r>
              <a:rPr lang="en-US" dirty="0"/>
              <a:t>injuries related to lifting, pushing, pulling, holding, carrying, or </a:t>
            </a:r>
            <a:r>
              <a:rPr lang="en-US" dirty="0" smtClean="0"/>
              <a:t>throwing. These type of injuries </a:t>
            </a:r>
            <a:r>
              <a:rPr lang="en-US" dirty="0"/>
              <a:t>cost businesses $12.75 billion in direct costs and accounted for more than a quarter of the overall national burden</a:t>
            </a:r>
            <a:r>
              <a:rPr lang="en-US" dirty="0" smtClean="0"/>
              <a:t>. </a:t>
            </a:r>
            <a:r>
              <a:rPr lang="en-US" dirty="0"/>
              <a:t/>
            </a:r>
            <a:br>
              <a:rPr lang="en-US" dirty="0"/>
            </a:br>
            <a:endParaRPr lang="en-US" dirty="0"/>
          </a:p>
          <a:p>
            <a:pPr eaLnBrk="1" hangingPunct="1">
              <a:spcBef>
                <a:spcPct val="0"/>
              </a:spcBef>
            </a:pPr>
            <a:r>
              <a:rPr lang="en-US" dirty="0" smtClean="0"/>
              <a:t>Source: 2011 Liberty Mutual Workplace Safety Index.</a:t>
            </a:r>
          </a:p>
          <a:p>
            <a:pPr eaLnBrk="1" hangingPunct="1">
              <a:spcBef>
                <a:spcPct val="0"/>
              </a:spcBef>
            </a:pPr>
            <a:endParaRPr lang="en-US" dirty="0"/>
          </a:p>
          <a:p>
            <a:pPr eaLnBrk="1" hangingPunct="1">
              <a:spcBef>
                <a:spcPct val="0"/>
              </a:spcBef>
            </a:pPr>
            <a:endParaRPr lang="en-US"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Ask the class: </a:t>
            </a:r>
            <a:r>
              <a:rPr lang="en-US" b="1" dirty="0" smtClean="0">
                <a:solidFill>
                  <a:schemeClr val="tx2"/>
                </a:solidFill>
              </a:rPr>
              <a:t>What does the term “ergonomics” mean? Is it a hazard, injury </a:t>
            </a:r>
          </a:p>
          <a:p>
            <a:pPr eaLnBrk="1" fontAlgn="auto" hangingPunct="1">
              <a:spcBef>
                <a:spcPts val="0"/>
              </a:spcBef>
              <a:spcAft>
                <a:spcPts val="0"/>
              </a:spcAft>
              <a:defRPr/>
            </a:pPr>
            <a:r>
              <a:rPr lang="en-US" b="1" dirty="0" smtClean="0">
                <a:solidFill>
                  <a:schemeClr val="tx2"/>
                </a:solidFill>
              </a:rPr>
              <a:t>or solution?</a:t>
            </a:r>
          </a:p>
          <a:p>
            <a:pPr eaLnBrk="1" fontAlgn="auto" hangingPunct="1">
              <a:spcBef>
                <a:spcPts val="0"/>
              </a:spcBef>
              <a:spcAft>
                <a:spcPts val="0"/>
              </a:spcAft>
              <a:defRPr/>
            </a:pPr>
            <a:endParaRPr lang="en-US" b="1" dirty="0" smtClean="0">
              <a:solidFill>
                <a:schemeClr val="tx2"/>
              </a:solidFill>
            </a:endParaRP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Tell the class:</a:t>
            </a:r>
            <a:r>
              <a:rPr lang="en-US" dirty="0" smtClean="0"/>
              <a:t>  </a:t>
            </a:r>
            <a:r>
              <a:rPr lang="en-US" i="1" dirty="0" smtClean="0"/>
              <a:t>The </a:t>
            </a:r>
            <a:r>
              <a:rPr lang="en-US" i="1" dirty="0"/>
              <a:t>word is used to describe the science of </a:t>
            </a:r>
            <a:r>
              <a:rPr lang="en-US" i="1" dirty="0" smtClean="0"/>
              <a:t> fitting the </a:t>
            </a:r>
            <a:r>
              <a:rPr lang="en-US" i="1" dirty="0"/>
              <a:t>job to </a:t>
            </a:r>
            <a:r>
              <a:rPr lang="en-US" i="1" dirty="0" smtClean="0"/>
              <a:t>the </a:t>
            </a:r>
            <a:r>
              <a:rPr lang="en-US" i="1" dirty="0"/>
              <a:t>worker, not </a:t>
            </a:r>
            <a:r>
              <a:rPr lang="en-US" i="1" dirty="0" smtClean="0"/>
              <a:t>the </a:t>
            </a:r>
            <a:r>
              <a:rPr lang="en-US" i="1" dirty="0"/>
              <a:t>worker to </a:t>
            </a:r>
            <a:r>
              <a:rPr lang="en-US" i="1" dirty="0" smtClean="0"/>
              <a:t>the </a:t>
            </a:r>
            <a:r>
              <a:rPr lang="en-US" i="1" dirty="0"/>
              <a:t>job</a:t>
            </a:r>
            <a:r>
              <a:rPr lang="en-US" i="1" dirty="0" smtClean="0"/>
              <a:t>. MSDs </a:t>
            </a:r>
            <a:r>
              <a:rPr lang="en-US" i="1" dirty="0"/>
              <a:t>are the problem and ergonomics is the solution.</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a:t>The term "ergonomics" comes from the Greek words "ergon," meaning work and "nomoi," meaning natural laws. Ergonomists study the relationship of the human body to the demands of a work environment.</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smtClean="0"/>
              <a:t>Serious injuries can occur if tools</a:t>
            </a:r>
            <a:r>
              <a:rPr lang="en-US" dirty="0"/>
              <a:t>, tasks, and equipment </a:t>
            </a:r>
            <a:r>
              <a:rPr lang="en-US" dirty="0" smtClean="0"/>
              <a:t>are poorly designed and don’t </a:t>
            </a:r>
            <a:r>
              <a:rPr lang="en-US" dirty="0"/>
              <a:t>fit workers </a:t>
            </a:r>
            <a:r>
              <a:rPr lang="en-US" dirty="0" smtClean="0"/>
              <a:t>properly. </a:t>
            </a:r>
            <a:r>
              <a:rPr lang="en-US" dirty="0"/>
              <a:t>This can put workers at increased risk of musculoskeletal disorders. Musculoskeletal disorders are among the most common job injuries, and are very costly for both workers and employers</a:t>
            </a:r>
            <a:r>
              <a:rPr lang="en-US" dirty="0" smtClean="0"/>
              <a:t>.</a:t>
            </a:r>
          </a:p>
        </p:txBody>
      </p:sp>
      <p:sp>
        <p:nvSpPr>
          <p:cNvPr id="2" name="Slide Number Placeholder 1"/>
          <p:cNvSpPr>
            <a:spLocks noGrp="1"/>
          </p:cNvSpPr>
          <p:nvPr>
            <p:ph type="sldNum" sz="quarter" idx="10"/>
          </p:nvPr>
        </p:nvSpPr>
        <p:spPr/>
        <p:txBody>
          <a:bodyPr/>
          <a:lstStyle/>
          <a:p>
            <a:pPr>
              <a:defRPr/>
            </a:pPr>
            <a:fld id="{89B9F34C-30B8-4370-9372-F6BDFBA09ED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b="1" dirty="0" smtClean="0"/>
              <a:t>Tell the class: </a:t>
            </a:r>
            <a:r>
              <a:rPr lang="en-US" i="1" dirty="0" smtClean="0"/>
              <a:t>These terms do not refer to different conditions. Many of these types of injuries can be described in all four ways. We </a:t>
            </a:r>
            <a:r>
              <a:rPr lang="en-US" i="1" dirty="0"/>
              <a:t>will mainly use the term </a:t>
            </a:r>
            <a:r>
              <a:rPr lang="en-US" b="1" i="1" dirty="0"/>
              <a:t>musculoskeletal disorders or </a:t>
            </a:r>
            <a:r>
              <a:rPr lang="en-US" b="1" i="1" dirty="0" smtClean="0"/>
              <a:t>MSDs </a:t>
            </a:r>
            <a:r>
              <a:rPr lang="en-US" i="1" dirty="0" smtClean="0"/>
              <a:t>in this training. "</a:t>
            </a:r>
            <a:r>
              <a:rPr lang="en-US" i="1" dirty="0"/>
              <a:t>Ergonomics" is a general term that has different meanings to </a:t>
            </a:r>
            <a:r>
              <a:rPr lang="en-US" i="1" dirty="0" smtClean="0"/>
              <a:t>different audiences</a:t>
            </a:r>
            <a:r>
              <a:rPr lang="en-US" i="1" dirty="0"/>
              <a:t>. Most often, this term is applied to </a:t>
            </a:r>
            <a:r>
              <a:rPr lang="en-US" i="1" dirty="0" smtClean="0"/>
              <a:t>work-related musculoskeletal </a:t>
            </a:r>
            <a:r>
              <a:rPr lang="en-US" i="1" dirty="0"/>
              <a:t>disorders (MSDs). The U. S. Department of Labor defines </a:t>
            </a:r>
            <a:r>
              <a:rPr lang="en-US" i="1" dirty="0" smtClean="0"/>
              <a:t>an MSD </a:t>
            </a:r>
            <a:r>
              <a:rPr lang="en-US" i="1" dirty="0"/>
              <a:t>as an injury or disorder of the muscles, nerves, tendons, joints</a:t>
            </a:r>
            <a:r>
              <a:rPr lang="en-US" i="1" dirty="0" smtClean="0"/>
              <a:t>, cartilage</a:t>
            </a:r>
            <a:r>
              <a:rPr lang="en-US" i="1" dirty="0"/>
              <a:t>, and spinal discs. MSDs do </a:t>
            </a:r>
            <a:r>
              <a:rPr lang="en-US" i="1" u="sng" dirty="0"/>
              <a:t>not</a:t>
            </a:r>
            <a:r>
              <a:rPr lang="en-US" i="1" dirty="0"/>
              <a:t> include disorders caused </a:t>
            </a:r>
            <a:r>
              <a:rPr lang="en-US" i="1" dirty="0" smtClean="0"/>
              <a:t>by slips</a:t>
            </a:r>
            <a:r>
              <a:rPr lang="en-US" i="1" dirty="0"/>
              <a:t>, trips, falls, motor vehicle accidents, or similar accidents.</a:t>
            </a:r>
          </a:p>
          <a:p>
            <a:pPr eaLnBrk="1" hangingPunct="1">
              <a:spcBef>
                <a:spcPct val="0"/>
              </a:spcBef>
            </a:pPr>
            <a:endParaRPr lang="en-US" i="1" dirty="0" smtClean="0"/>
          </a:p>
          <a:p>
            <a:pPr eaLnBrk="1" hangingPunct="1">
              <a:spcBef>
                <a:spcPct val="0"/>
              </a:spcBef>
            </a:pPr>
            <a:r>
              <a:rPr lang="en-US" dirty="0" smtClean="0"/>
              <a:t>Background Information:</a:t>
            </a:r>
          </a:p>
          <a:p>
            <a:pPr eaLnBrk="1" hangingPunct="1">
              <a:spcBef>
                <a:spcPct val="0"/>
              </a:spcBef>
            </a:pPr>
            <a:r>
              <a:rPr lang="en-US" dirty="0" smtClean="0"/>
              <a:t>-You </a:t>
            </a:r>
            <a:r>
              <a:rPr lang="en-US" dirty="0"/>
              <a:t>have more than 600 muscles in your </a:t>
            </a:r>
            <a:r>
              <a:rPr lang="en-US" dirty="0" smtClean="0"/>
              <a:t>body. </a:t>
            </a:r>
            <a:r>
              <a:rPr lang="en-US" dirty="0"/>
              <a:t>They do everything from pumping blood throughout your body to helping you lift </a:t>
            </a:r>
            <a:r>
              <a:rPr lang="en-US" dirty="0" smtClean="0"/>
              <a:t>heavy objects at work. </a:t>
            </a:r>
          </a:p>
          <a:p>
            <a:pPr eaLnBrk="1" hangingPunct="1">
              <a:spcBef>
                <a:spcPct val="0"/>
              </a:spcBef>
            </a:pPr>
            <a:r>
              <a:rPr lang="en-US" dirty="0" smtClean="0"/>
              <a:t>-Nerves tell the muscle when to relax and when to contract.</a:t>
            </a:r>
          </a:p>
          <a:p>
            <a:pPr eaLnBrk="1" hangingPunct="1">
              <a:spcBef>
                <a:spcPct val="0"/>
              </a:spcBef>
            </a:pPr>
            <a:r>
              <a:rPr lang="en-US" dirty="0" smtClean="0"/>
              <a:t>-Tendons attach from bone to muscle.</a:t>
            </a:r>
          </a:p>
          <a:p>
            <a:pPr eaLnBrk="1" hangingPunct="1">
              <a:spcBef>
                <a:spcPct val="0"/>
              </a:spcBef>
            </a:pPr>
            <a:r>
              <a:rPr lang="en-US" dirty="0" smtClean="0"/>
              <a:t>-Ligaments attach from bone to bone.</a:t>
            </a:r>
          </a:p>
          <a:p>
            <a:pPr eaLnBrk="1" hangingPunct="1">
              <a:spcBef>
                <a:spcPct val="0"/>
              </a:spcBef>
            </a:pPr>
            <a:r>
              <a:rPr lang="en-US" dirty="0"/>
              <a:t>-A joint is where two bones come together allowing for movement of the skeleton</a:t>
            </a:r>
            <a:r>
              <a:rPr lang="en-US" dirty="0" smtClean="0"/>
              <a:t>.</a:t>
            </a:r>
          </a:p>
          <a:p>
            <a:pPr eaLnBrk="1" hangingPunct="1">
              <a:spcBef>
                <a:spcPct val="0"/>
              </a:spcBef>
            </a:pPr>
            <a:r>
              <a:rPr lang="en-US" dirty="0"/>
              <a:t>-Cartilage is the smooth covering over the ends of bones in a joint</a:t>
            </a:r>
            <a:r>
              <a:rPr lang="en-US" dirty="0" smtClean="0"/>
              <a:t>.</a:t>
            </a:r>
          </a:p>
          <a:p>
            <a:pPr eaLnBrk="1" hangingPunct="1">
              <a:spcBef>
                <a:spcPct val="0"/>
              </a:spcBef>
            </a:pPr>
            <a:r>
              <a:rPr lang="en-US" dirty="0"/>
              <a:t>-Discs are actually composed of two parts: a tough outer portion and a soft inner core, and the configuration has been likened to that of a jelly </a:t>
            </a:r>
            <a:r>
              <a:rPr lang="en-US" dirty="0" smtClean="0"/>
              <a:t>doughnut. There are 23 discs in your spine.</a:t>
            </a:r>
            <a:endParaRPr lang="en-US" dirty="0"/>
          </a:p>
          <a:p>
            <a:pPr eaLnBrk="1" hangingPunct="1">
              <a:spcBef>
                <a:spcPct val="0"/>
              </a:spcBef>
            </a:pPr>
            <a:endParaRPr lang="en-US" b="1" i="1" dirty="0" smtClean="0"/>
          </a:p>
          <a:p>
            <a:pPr eaLnBrk="1" hangingPunct="1">
              <a:spcBef>
                <a:spcPct val="0"/>
              </a:spcBef>
            </a:pPr>
            <a:r>
              <a:rPr lang="en-US" dirty="0" smtClean="0"/>
              <a:t>See handout: </a:t>
            </a:r>
            <a:r>
              <a:rPr lang="en-US" u="sng" dirty="0" smtClean="0"/>
              <a:t>What Are Musculoskeletal Disorders? WOSH Specialist Training.</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C5B28-901A-4F46-AE3E-08CF197CD4FA}" type="slidenum">
              <a:rPr lang="en-US">
                <a:solidFill>
                  <a:srgbClr val="000000"/>
                </a:solidFill>
              </a:rPr>
              <a:pPr fontAlgn="base">
                <a:spcBef>
                  <a:spcPct val="0"/>
                </a:spcBef>
                <a:spcAft>
                  <a:spcPct val="0"/>
                </a:spcAft>
                <a:defRPr/>
              </a:pPr>
              <a:t>13</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486400" cy="4338320"/>
          </a:xfrm>
        </p:spPr>
        <p:txBody>
          <a:bodyPr/>
          <a:lstStyle/>
          <a:p>
            <a:pPr eaLnBrk="1" fontAlgn="auto" hangingPunct="1">
              <a:spcBef>
                <a:spcPts val="0"/>
              </a:spcBef>
              <a:spcAft>
                <a:spcPts val="0"/>
              </a:spcAft>
              <a:defRPr/>
            </a:pPr>
            <a:r>
              <a:rPr lang="en-US" b="1" dirty="0" smtClean="0"/>
              <a:t>Tell the class: </a:t>
            </a:r>
            <a:r>
              <a:rPr lang="en-US" i="1" dirty="0" smtClean="0"/>
              <a:t>There </a:t>
            </a:r>
            <a:r>
              <a:rPr lang="en-US" i="1" dirty="0"/>
              <a:t>are many ways to illustrate the types of physical problems people have on the job. One way is to create “body maps” that show where workers are experiencing discomfort or pain. Creating body maps involves drawing a simple outline of the body, and then showing visually where on the body someone has pain.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Instructions for the activity: </a:t>
            </a:r>
          </a:p>
          <a:p>
            <a:pPr marL="231115" indent="-231115" eaLnBrk="1" fontAlgn="auto" hangingPunct="1">
              <a:spcBef>
                <a:spcPts val="0"/>
              </a:spcBef>
              <a:spcAft>
                <a:spcPts val="0"/>
              </a:spcAft>
              <a:buFontTx/>
              <a:buAutoNum type="arabicPeriod"/>
              <a:defRPr/>
            </a:pPr>
            <a:endParaRPr lang="en-US" b="1" dirty="0" smtClean="0"/>
          </a:p>
          <a:p>
            <a:pPr marL="231115" indent="-231115" eaLnBrk="1" fontAlgn="auto" hangingPunct="1">
              <a:spcBef>
                <a:spcPts val="0"/>
              </a:spcBef>
              <a:spcAft>
                <a:spcPts val="0"/>
              </a:spcAft>
              <a:buFont typeface="+mj-lt"/>
              <a:buAutoNum type="arabicPeriod"/>
              <a:defRPr/>
            </a:pPr>
            <a:r>
              <a:rPr lang="en-US" b="1" dirty="0" smtClean="0"/>
              <a:t>Post the body map on the flipchart. </a:t>
            </a:r>
          </a:p>
          <a:p>
            <a:pPr marL="231115" indent="-231115" eaLnBrk="1" fontAlgn="auto" hangingPunct="1">
              <a:spcBef>
                <a:spcPts val="0"/>
              </a:spcBef>
              <a:spcAft>
                <a:spcPts val="0"/>
              </a:spcAft>
              <a:buFont typeface="+mj-lt"/>
              <a:buAutoNum type="arabicPeriod"/>
              <a:defRPr/>
            </a:pPr>
            <a:r>
              <a:rPr lang="en-US" b="1" dirty="0" smtClean="0"/>
              <a:t>Give each participant a set of red dot stickers. </a:t>
            </a:r>
          </a:p>
          <a:p>
            <a:pPr marL="231115" indent="-231115" eaLnBrk="1" fontAlgn="auto" hangingPunct="1">
              <a:spcBef>
                <a:spcPts val="0"/>
              </a:spcBef>
              <a:spcAft>
                <a:spcPts val="0"/>
              </a:spcAft>
              <a:buFontTx/>
              <a:buAutoNum type="arabicPeriod"/>
              <a:defRPr/>
            </a:pPr>
            <a:r>
              <a:rPr lang="en-US" b="1" dirty="0" smtClean="0"/>
              <a:t>Ask people to come up and post dots on the body map to mark where they feel pain or discomfort during or after a day’s work. </a:t>
            </a:r>
          </a:p>
          <a:p>
            <a:pPr marL="231115" indent="-231115" eaLnBrk="1" fontAlgn="auto" hangingPunct="1">
              <a:spcBef>
                <a:spcPts val="0"/>
              </a:spcBef>
              <a:spcAft>
                <a:spcPts val="0"/>
              </a:spcAft>
              <a:buFontTx/>
              <a:buAutoNum type="arabicPeriod" startAt="3"/>
              <a:defRPr/>
            </a:pPr>
            <a:r>
              <a:rPr lang="en-US" b="1" dirty="0" smtClean="0"/>
              <a:t>Tell them to place dots even if others have already posted them in the same place. </a:t>
            </a:r>
          </a:p>
          <a:p>
            <a:pPr marL="231115" indent="-231115" eaLnBrk="1" fontAlgn="auto" hangingPunct="1">
              <a:spcBef>
                <a:spcPts val="0"/>
              </a:spcBef>
              <a:spcAft>
                <a:spcPts val="0"/>
              </a:spcAft>
              <a:buFontTx/>
              <a:buAutoNum type="arabicPeriod" startAt="3"/>
              <a:defRPr/>
            </a:pPr>
            <a:r>
              <a:rPr lang="en-US" b="1" dirty="0" smtClean="0"/>
              <a:t>After </a:t>
            </a:r>
            <a:r>
              <a:rPr lang="en-US" b="1" dirty="0"/>
              <a:t>everyone has posted their dots, ask the group to look at the map. Draw attention to the areas of the body where the most dots appear. </a:t>
            </a:r>
            <a:endParaRPr lang="en-US" b="1" dirty="0" smtClean="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smtClean="0"/>
              <a:t>Tell </a:t>
            </a:r>
            <a:r>
              <a:rPr lang="en-US" b="1" dirty="0"/>
              <a:t>the class: </a:t>
            </a:r>
            <a:r>
              <a:rPr lang="en-US" b="1" dirty="0" smtClean="0"/>
              <a:t> </a:t>
            </a:r>
            <a:r>
              <a:rPr lang="en-US" i="1" dirty="0" smtClean="0"/>
              <a:t>The </a:t>
            </a:r>
            <a:r>
              <a:rPr lang="en-US" i="1" dirty="0"/>
              <a:t>areas on the body map where the stickers are grouped are places where workers commonly experience pain and discomfort – the neck, back, shoulders, and wrists. These pains can be symptoms of various </a:t>
            </a:r>
            <a:r>
              <a:rPr lang="en-US" i="1" dirty="0" smtClean="0"/>
              <a:t>MSDs. </a:t>
            </a:r>
            <a:endParaRPr lang="en-US" i="1"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E1730-E341-438D-AEA4-A7B1FA888DCD}" type="slidenum">
              <a:rPr lang="en-US"/>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Create a new flipchart page, and label it </a:t>
            </a:r>
            <a:r>
              <a:rPr lang="en-US" b="1" i="1" dirty="0" smtClean="0"/>
              <a:t>Job Tasks That May Cause Pain</a:t>
            </a:r>
            <a:r>
              <a:rPr lang="en-US" i="1" dirty="0" smtClean="0"/>
              <a:t>.</a:t>
            </a:r>
            <a:r>
              <a:rPr lang="en-US" dirty="0" smtClean="0"/>
              <a: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smtClean="0"/>
              <a:t>Ask the class: </a:t>
            </a:r>
            <a:r>
              <a:rPr lang="en-US" b="1" dirty="0" smtClean="0">
                <a:solidFill>
                  <a:schemeClr val="tx2"/>
                </a:solidFill>
              </a:rPr>
              <a:t>What construction jobs can cause pain? What specific tasks put workers at risk?</a:t>
            </a:r>
            <a:r>
              <a:rPr lang="en-US" dirty="0" smtClean="0">
                <a:solidFill>
                  <a:schemeClr val="tx2"/>
                </a:solidFill>
              </a:rPr>
              <a:t> </a:t>
            </a:r>
            <a:r>
              <a:rPr lang="en-US" dirty="0" smtClean="0"/>
              <a:t>List what people say on the flipchart</a:t>
            </a:r>
            <a:r>
              <a:rPr lang="en-US" dirty="0"/>
              <a:t>. Save this flipchart page for use in </a:t>
            </a:r>
            <a:r>
              <a:rPr lang="en-US" dirty="0" smtClean="0"/>
              <a:t>the next activity.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smtClean="0"/>
              <a:t>Job </a:t>
            </a:r>
            <a:r>
              <a:rPr lang="en-US" b="1" dirty="0"/>
              <a:t>Tasks That May Cause </a:t>
            </a:r>
            <a:r>
              <a:rPr lang="en-US" b="1" dirty="0" smtClean="0"/>
              <a:t>Pain (Your flipchart list might look like this:)</a:t>
            </a:r>
            <a:endParaRPr lang="en-US" dirty="0"/>
          </a:p>
          <a:p>
            <a:pPr marL="173336" indent="-173336" eaLnBrk="1" fontAlgn="auto" hangingPunct="1">
              <a:spcBef>
                <a:spcPts val="0"/>
              </a:spcBef>
              <a:spcAft>
                <a:spcPts val="0"/>
              </a:spcAft>
              <a:buFont typeface="Arial" pitchFamily="34" charset="0"/>
              <a:buChar char="•"/>
              <a:defRPr/>
            </a:pPr>
            <a:r>
              <a:rPr lang="en-US" dirty="0" smtClean="0"/>
              <a:t>Drilling overhead</a:t>
            </a:r>
          </a:p>
          <a:p>
            <a:pPr marL="173336" indent="-173336" eaLnBrk="1" fontAlgn="auto" hangingPunct="1">
              <a:spcBef>
                <a:spcPts val="0"/>
              </a:spcBef>
              <a:spcAft>
                <a:spcPts val="0"/>
              </a:spcAft>
              <a:buFont typeface="Arial" pitchFamily="34" charset="0"/>
              <a:buChar char="•"/>
              <a:defRPr/>
            </a:pPr>
            <a:r>
              <a:rPr lang="en-US" dirty="0" smtClean="0"/>
              <a:t>Installing carpet</a:t>
            </a:r>
          </a:p>
          <a:p>
            <a:pPr marL="173336" indent="-173336" eaLnBrk="1" fontAlgn="auto" hangingPunct="1">
              <a:spcBef>
                <a:spcPts val="0"/>
              </a:spcBef>
              <a:spcAft>
                <a:spcPts val="0"/>
              </a:spcAft>
              <a:buFont typeface="Arial" pitchFamily="34" charset="0"/>
              <a:buChar char="•"/>
              <a:defRPr/>
            </a:pPr>
            <a:r>
              <a:rPr lang="en-US" dirty="0" smtClean="0"/>
              <a:t>Lifting heavy sheetrock</a:t>
            </a:r>
          </a:p>
          <a:p>
            <a:pPr marL="173336" indent="-173336" eaLnBrk="1" fontAlgn="auto" hangingPunct="1">
              <a:spcBef>
                <a:spcPts val="0"/>
              </a:spcBef>
              <a:spcAft>
                <a:spcPts val="0"/>
              </a:spcAft>
              <a:buFont typeface="Arial" pitchFamily="34" charset="0"/>
              <a:buChar char="•"/>
              <a:defRPr/>
            </a:pPr>
            <a:r>
              <a:rPr lang="en-US" dirty="0" smtClean="0"/>
              <a:t>Hammering</a:t>
            </a:r>
          </a:p>
          <a:p>
            <a:pPr marL="173336" indent="-173336" eaLnBrk="1" fontAlgn="auto" hangingPunct="1">
              <a:spcBef>
                <a:spcPts val="0"/>
              </a:spcBef>
              <a:spcAft>
                <a:spcPts val="0"/>
              </a:spcAft>
              <a:buFont typeface="Arial" pitchFamily="34" charset="0"/>
              <a:buChar char="•"/>
              <a:defRPr/>
            </a:pPr>
            <a:r>
              <a:rPr lang="en-US" dirty="0" smtClean="0"/>
              <a:t>Lifting mason bricks</a:t>
            </a:r>
          </a:p>
          <a:p>
            <a:pPr marL="173336" indent="-173336" eaLnBrk="1" fontAlgn="auto" hangingPunct="1">
              <a:spcBef>
                <a:spcPts val="0"/>
              </a:spcBef>
              <a:spcAft>
                <a:spcPts val="0"/>
              </a:spcAft>
              <a:buFont typeface="Arial" pitchFamily="34" charset="0"/>
              <a:buChar char="•"/>
              <a:defRPr/>
            </a:pPr>
            <a:r>
              <a:rPr lang="en-US" dirty="0" smtClean="0"/>
              <a:t>Roofing.</a:t>
            </a:r>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r>
              <a:rPr lang="en-US" b="1" dirty="0" smtClean="0"/>
              <a:t>Tell the class: </a:t>
            </a:r>
            <a:r>
              <a:rPr lang="en-US" i="1" dirty="0" smtClean="0"/>
              <a:t>Once you identify jobs that cause pain, the next step is to look at a job more closely to identify what puts a worker at risk of injury. This is called conducting an ergonomic job analysis. To demonstrate this, we will now analyze a job task together.</a:t>
            </a:r>
            <a:endParaRPr lang="en-US" b="1" dirty="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E801E-E2E4-4FBA-B58A-D0FE1EBBB145}" type="slidenum">
              <a:rPr lang="en-US"/>
              <a:pPr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xfrm>
            <a:off x="685800" y="4415790"/>
            <a:ext cx="5638800" cy="4804410"/>
          </a:xfrm>
          <a:noFill/>
        </p:spPr>
        <p:txBody>
          <a:bodyPr wrap="square" numCol="1" anchor="t" anchorCtr="0" compatLnSpc="1">
            <a:prstTxWarp prst="textNoShape">
              <a:avLst/>
            </a:prstTxWarp>
          </a:bodyPr>
          <a:lstStyle/>
          <a:p>
            <a:pPr eaLnBrk="1" hangingPunct="1">
              <a:spcBef>
                <a:spcPct val="0"/>
              </a:spcBef>
            </a:pPr>
            <a:r>
              <a:rPr lang="en-US" dirty="0" smtClean="0"/>
              <a:t>Post the flipchart from the last activity and pick one activity (task) to be demonstrated. Ask for a volunteer to demonstrate the job task. Give everyone in the class some ouch stickers.</a:t>
            </a:r>
          </a:p>
          <a:p>
            <a:pPr eaLnBrk="1" hangingPunct="1">
              <a:spcBef>
                <a:spcPct val="0"/>
              </a:spcBef>
            </a:pPr>
            <a:endParaRPr lang="en-US" b="1" dirty="0" smtClean="0"/>
          </a:p>
          <a:p>
            <a:pPr eaLnBrk="1" hangingPunct="1">
              <a:spcBef>
                <a:spcPct val="0"/>
              </a:spcBef>
            </a:pPr>
            <a:r>
              <a:rPr lang="en-US" b="1" dirty="0" smtClean="0"/>
              <a:t>Ask the class: </a:t>
            </a:r>
            <a:r>
              <a:rPr lang="en-US" b="1" dirty="0" smtClean="0">
                <a:solidFill>
                  <a:schemeClr val="tx2"/>
                </a:solidFill>
              </a:rPr>
              <a:t>Will someone demonstrate this job task in front of the class? </a:t>
            </a:r>
          </a:p>
          <a:p>
            <a:pPr eaLnBrk="1" hangingPunct="1">
              <a:spcBef>
                <a:spcPct val="0"/>
              </a:spcBef>
            </a:pPr>
            <a:endParaRPr lang="en-US" b="1" dirty="0" smtClean="0"/>
          </a:p>
          <a:p>
            <a:pPr eaLnBrk="1" hangingPunct="1">
              <a:spcBef>
                <a:spcPct val="0"/>
              </a:spcBef>
            </a:pPr>
            <a:r>
              <a:rPr lang="en-US" b="1" dirty="0" smtClean="0"/>
              <a:t>Tell the class: </a:t>
            </a:r>
            <a:r>
              <a:rPr lang="en-US" i="1" dirty="0" smtClean="0"/>
              <a:t>While our volunteer is demonstrating the task, please come up and</a:t>
            </a:r>
            <a:endParaRPr lang="en-US" i="1" dirty="0"/>
          </a:p>
          <a:p>
            <a:pPr eaLnBrk="1" hangingPunct="1">
              <a:spcBef>
                <a:spcPct val="0"/>
              </a:spcBef>
            </a:pPr>
            <a:r>
              <a:rPr lang="en-US" i="1" dirty="0" smtClean="0"/>
              <a:t>place an ouch sticker on the parts of the work’s body where he/she might be experiencing pain.  </a:t>
            </a:r>
          </a:p>
          <a:p>
            <a:pPr eaLnBrk="1" hangingPunct="1">
              <a:spcBef>
                <a:spcPct val="0"/>
              </a:spcBef>
            </a:pPr>
            <a:endParaRPr lang="en-US" b="1" dirty="0" smtClean="0"/>
          </a:p>
          <a:p>
            <a:pPr eaLnBrk="1" hangingPunct="1">
              <a:spcBef>
                <a:spcPct val="0"/>
              </a:spcBef>
            </a:pPr>
            <a:r>
              <a:rPr lang="en-US" b="1" dirty="0" smtClean="0"/>
              <a:t>Ask the class: </a:t>
            </a:r>
            <a:r>
              <a:rPr lang="en-US" b="1" dirty="0" smtClean="0">
                <a:solidFill>
                  <a:schemeClr val="tx2"/>
                </a:solidFill>
              </a:rPr>
              <a:t>Why did you place stickers on these parts of the volunteer’s body – what movements or positions did you see that might cause pain?  </a:t>
            </a:r>
            <a:r>
              <a:rPr lang="en-US" dirty="0" smtClean="0"/>
              <a:t>Record people’s answers on a flipchart labeled </a:t>
            </a:r>
            <a:r>
              <a:rPr lang="en-US" b="1" dirty="0" smtClean="0"/>
              <a:t>Risk Factors</a:t>
            </a:r>
            <a:r>
              <a:rPr lang="en-US" i="1" dirty="0" smtClean="0"/>
              <a:t>. </a:t>
            </a:r>
            <a:r>
              <a:rPr lang="en-US" dirty="0" smtClean="0"/>
              <a:t>Save this flipchart page to compare to the next slide.  </a:t>
            </a:r>
          </a:p>
          <a:p>
            <a:pPr eaLnBrk="1" hangingPunct="1">
              <a:spcBef>
                <a:spcPct val="0"/>
              </a:spcBef>
            </a:pPr>
            <a:endParaRPr lang="en-US" dirty="0" smtClean="0"/>
          </a:p>
          <a:p>
            <a:pPr eaLnBrk="1" hangingPunct="1">
              <a:spcBef>
                <a:spcPct val="0"/>
              </a:spcBef>
            </a:pPr>
            <a:r>
              <a:rPr lang="en-US" dirty="0" smtClean="0"/>
              <a:t>Depending on the task, examples of harmful movements might include: </a:t>
            </a:r>
          </a:p>
          <a:p>
            <a:pPr marL="171450" indent="-171450" eaLnBrk="1" hangingPunct="1">
              <a:spcBef>
                <a:spcPct val="0"/>
              </a:spcBef>
              <a:buFont typeface="Arial" pitchFamily="34" charset="0"/>
              <a:buChar char="•"/>
            </a:pPr>
            <a:r>
              <a:rPr lang="en-US" dirty="0" smtClean="0"/>
              <a:t>Bending the back or neck</a:t>
            </a:r>
          </a:p>
          <a:p>
            <a:pPr marL="171450" indent="-171450" eaLnBrk="1" hangingPunct="1">
              <a:spcBef>
                <a:spcPct val="0"/>
              </a:spcBef>
              <a:buFont typeface="Arial" pitchFamily="34" charset="0"/>
              <a:buChar char="•"/>
            </a:pPr>
            <a:r>
              <a:rPr lang="en-US" dirty="0" smtClean="0"/>
              <a:t>Reaching overhead</a:t>
            </a:r>
          </a:p>
          <a:p>
            <a:pPr marL="171450" indent="-171450" eaLnBrk="1" hangingPunct="1">
              <a:spcBef>
                <a:spcPct val="0"/>
              </a:spcBef>
              <a:buFont typeface="Arial" pitchFamily="34" charset="0"/>
              <a:buChar char="•"/>
            </a:pPr>
            <a:r>
              <a:rPr lang="en-US" dirty="0" smtClean="0"/>
              <a:t>Lifting something heavy</a:t>
            </a:r>
          </a:p>
          <a:p>
            <a:pPr marL="171450" indent="-171450" eaLnBrk="1" hangingPunct="1">
              <a:spcBef>
                <a:spcPct val="0"/>
              </a:spcBef>
              <a:buFont typeface="Arial" pitchFamily="34" charset="0"/>
              <a:buChar char="•"/>
            </a:pPr>
            <a:r>
              <a:rPr lang="en-US" dirty="0" smtClean="0"/>
              <a:t>Pulling or pushing</a:t>
            </a:r>
          </a:p>
          <a:p>
            <a:pPr marL="171450" indent="-171450" eaLnBrk="1" hangingPunct="1">
              <a:spcBef>
                <a:spcPct val="0"/>
              </a:spcBef>
              <a:buFont typeface="Arial" pitchFamily="34" charset="0"/>
              <a:buChar char="•"/>
            </a:pPr>
            <a:r>
              <a:rPr lang="en-US" dirty="0" smtClean="0"/>
              <a:t>Repetitive movements. </a:t>
            </a:r>
          </a:p>
          <a:p>
            <a:pPr marL="171450" indent="-171450" eaLnBrk="1" hangingPunct="1">
              <a:spcBef>
                <a:spcPct val="0"/>
              </a:spcBef>
              <a:buFont typeface="Arial" pitchFamily="34" charset="0"/>
              <a:buChar char="•"/>
            </a:pPr>
            <a:endParaRPr lang="en-US" dirty="0" smtClean="0"/>
          </a:p>
          <a:p>
            <a:pPr eaLnBrk="1" hangingPunct="1">
              <a:spcBef>
                <a:spcPct val="0"/>
              </a:spcBef>
            </a:pPr>
            <a:r>
              <a:rPr lang="en-US" b="1" dirty="0" smtClean="0"/>
              <a:t>Tell the class: </a:t>
            </a:r>
            <a:r>
              <a:rPr lang="en-US" i="1" dirty="0" smtClean="0"/>
              <a:t>What you’ve just done is a kind of ergonomic job evaluation. You watched someone perform a work task and then identified ergonomic-related risk factors. </a:t>
            </a:r>
          </a:p>
          <a:p>
            <a:pPr eaLnBrk="1" hangingPunct="1">
              <a:spcBef>
                <a:spcPct val="0"/>
              </a:spcBef>
            </a:pP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F90ADE-2F1B-4ECC-8C73-3E9903F6DEB2}" type="slidenum">
              <a:rPr lang="en-US"/>
              <a:pPr fontAlgn="base">
                <a:spcBef>
                  <a:spcPct val="0"/>
                </a:spcBef>
                <a:spcAft>
                  <a:spcPct val="0"/>
                </a:spcAft>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486400" cy="4570730"/>
          </a:xfrm>
        </p:spPr>
        <p:txBody>
          <a:bodyPr/>
          <a:lstStyle/>
          <a:p>
            <a:pPr eaLnBrk="1" fontAlgn="auto" hangingPunct="1">
              <a:spcBef>
                <a:spcPts val="0"/>
              </a:spcBef>
              <a:spcAft>
                <a:spcPts val="0"/>
              </a:spcAft>
              <a:defRPr/>
            </a:pPr>
            <a:r>
              <a:rPr lang="en-US" b="1" dirty="0" smtClean="0"/>
              <a:t>Tell the class: </a:t>
            </a:r>
            <a:r>
              <a:rPr lang="en-US" i="1" dirty="0" smtClean="0"/>
              <a:t>A risk factor is anything that can increase your risk of injury. The </a:t>
            </a:r>
            <a:r>
              <a:rPr lang="en-US" i="1" dirty="0"/>
              <a:t>more risk factors you have, the more likely you will be injured</a:t>
            </a:r>
            <a:r>
              <a:rPr lang="en-US" i="1" dirty="0" smtClean="0"/>
              <a:t>. </a:t>
            </a:r>
            <a:endParaRPr lang="en-US" i="1" dirty="0"/>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We are going to look at examples of each of these risk factors in the next slides.</a:t>
            </a:r>
            <a:endParaRPr lang="en-US" i="1"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a:t>See handout: </a:t>
            </a:r>
            <a:r>
              <a:rPr lang="en-US" u="sng" dirty="0" smtClean="0"/>
              <a:t>Risk Factors for Ergonomic Injuries, WOSH </a:t>
            </a:r>
            <a:r>
              <a:rPr lang="en-US" u="sng" dirty="0"/>
              <a:t>Specialist </a:t>
            </a:r>
            <a:r>
              <a:rPr lang="en-US" u="sng" dirty="0" smtClean="0"/>
              <a:t>Training.</a:t>
            </a:r>
            <a:endParaRPr lang="en-US" u="sng" dirty="0"/>
          </a:p>
          <a:p>
            <a:pPr marL="231115" indent="-231115" eaLnBrk="1" fontAlgn="auto" hangingPunct="1">
              <a:spcBef>
                <a:spcPts val="0"/>
              </a:spcBef>
              <a:spcAft>
                <a:spcPts val="0"/>
              </a:spcAft>
              <a:buFont typeface="+mj-lt"/>
              <a:buAutoNum type="arabicPeriod"/>
              <a:defRPr/>
            </a:pPr>
            <a:endParaRPr lang="en-US" dirty="0" smtClean="0"/>
          </a:p>
          <a:p>
            <a:pPr marL="231115" indent="-231115" eaLnBrk="1" fontAlgn="auto" hangingPunct="1">
              <a:spcBef>
                <a:spcPts val="0"/>
              </a:spcBef>
              <a:spcAft>
                <a:spcPts val="0"/>
              </a:spcAft>
              <a:buFont typeface="+mj-lt"/>
              <a:buAutoNum type="arabicPeriod"/>
              <a:defRPr/>
            </a:pPr>
            <a:endParaRPr lang="en-US" dirty="0"/>
          </a:p>
          <a:p>
            <a:pPr eaLnBrk="1" fontAlgn="auto" hangingPunct="1">
              <a:spcBef>
                <a:spcPts val="0"/>
              </a:spcBef>
              <a:spcAft>
                <a:spcPts val="0"/>
              </a:spcAft>
              <a:defRPr/>
            </a:pP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4F183-5285-49E0-AE76-0B74BEA9901A}" type="slidenum">
              <a:rPr lang="en-US"/>
              <a:pPr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42E67D2D-3C09-4A91-8FCB-AFFA82D0B191}" type="slidenum">
              <a:rPr lang="en-US" smtClean="0">
                <a:latin typeface="Times New Roman" pitchFamily="18" charset="0"/>
              </a:rPr>
              <a:pPr defTabSz="916434" fontAlgn="base">
                <a:spcBef>
                  <a:spcPct val="0"/>
                </a:spcBef>
                <a:spcAft>
                  <a:spcPct val="0"/>
                </a:spcAft>
              </a:pPr>
              <a:t>18</a:t>
            </a:fld>
            <a:endParaRPr lang="en-US" dirty="0" smtClean="0">
              <a:latin typeface="Times New Roman" pitchFamily="18"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p:txBody>
          <a:bodyPr/>
          <a:lstStyle/>
          <a:p>
            <a:pPr eaLnBrk="1" fontAlgn="auto" hangingPunct="1">
              <a:spcBef>
                <a:spcPts val="0"/>
              </a:spcBef>
              <a:spcAft>
                <a:spcPts val="0"/>
              </a:spcAft>
              <a:defRPr/>
            </a:pPr>
            <a:r>
              <a:rPr lang="en-US" b="1" dirty="0" smtClean="0"/>
              <a:t>Ask the class: </a:t>
            </a:r>
            <a:r>
              <a:rPr lang="en-US" b="1" dirty="0" smtClean="0">
                <a:solidFill>
                  <a:schemeClr val="tx2"/>
                </a:solidFill>
              </a:rPr>
              <a:t>What awkward postures do you work in?</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Awkward postures can include: </a:t>
            </a:r>
            <a:endParaRPr lang="en-US" b="1" dirty="0"/>
          </a:p>
          <a:p>
            <a:pPr marL="173336" indent="-173336" eaLnBrk="1" fontAlgn="auto" hangingPunct="1">
              <a:spcBef>
                <a:spcPts val="0"/>
              </a:spcBef>
              <a:spcAft>
                <a:spcPts val="0"/>
              </a:spcAft>
              <a:buFont typeface="Arial" pitchFamily="34" charset="0"/>
              <a:buChar char="•"/>
              <a:defRPr/>
            </a:pPr>
            <a:r>
              <a:rPr lang="en-US" dirty="0" smtClean="0"/>
              <a:t>Bending</a:t>
            </a:r>
          </a:p>
          <a:p>
            <a:pPr marL="173336" indent="-173336" eaLnBrk="1" fontAlgn="auto" hangingPunct="1">
              <a:spcBef>
                <a:spcPts val="0"/>
              </a:spcBef>
              <a:spcAft>
                <a:spcPts val="0"/>
              </a:spcAft>
              <a:buFont typeface="Arial" pitchFamily="34" charset="0"/>
              <a:buChar char="•"/>
              <a:defRPr/>
            </a:pPr>
            <a:r>
              <a:rPr lang="en-US" dirty="0" smtClean="0"/>
              <a:t>Working overhead</a:t>
            </a:r>
          </a:p>
          <a:p>
            <a:pPr marL="173336" indent="-173336" eaLnBrk="1" fontAlgn="auto" hangingPunct="1">
              <a:spcBef>
                <a:spcPts val="0"/>
              </a:spcBef>
              <a:spcAft>
                <a:spcPts val="0"/>
              </a:spcAft>
              <a:buFont typeface="Arial" pitchFamily="34" charset="0"/>
              <a:buChar char="•"/>
              <a:defRPr/>
            </a:pPr>
            <a:r>
              <a:rPr lang="en-US" dirty="0" smtClean="0"/>
              <a:t>Kneeling</a:t>
            </a:r>
          </a:p>
          <a:p>
            <a:pPr marL="173336" indent="-173336" eaLnBrk="1" fontAlgn="auto" hangingPunct="1">
              <a:spcBef>
                <a:spcPts val="0"/>
              </a:spcBef>
              <a:spcAft>
                <a:spcPts val="0"/>
              </a:spcAft>
              <a:buFont typeface="Arial" pitchFamily="34" charset="0"/>
              <a:buChar char="•"/>
              <a:defRPr/>
            </a:pPr>
            <a:r>
              <a:rPr lang="en-US" dirty="0" smtClean="0"/>
              <a:t>Twisting</a:t>
            </a:r>
          </a:p>
          <a:p>
            <a:pPr marL="173336" indent="-173336" eaLnBrk="1" fontAlgn="auto" hangingPunct="1">
              <a:spcBef>
                <a:spcPts val="0"/>
              </a:spcBef>
              <a:spcAft>
                <a:spcPts val="0"/>
              </a:spcAft>
              <a:buFont typeface="Arial" pitchFamily="34" charset="0"/>
              <a:buChar char="•"/>
              <a:defRPr/>
            </a:pPr>
            <a:r>
              <a:rPr lang="en-US" dirty="0" smtClean="0"/>
              <a:t>Reaching far in front of you to pick up something </a:t>
            </a:r>
          </a:p>
          <a:p>
            <a:pPr marL="173336" indent="-173336" eaLnBrk="1" fontAlgn="auto" hangingPunct="1">
              <a:spcBef>
                <a:spcPts val="0"/>
              </a:spcBef>
              <a:spcAft>
                <a:spcPts val="0"/>
              </a:spcAft>
              <a:buFont typeface="Arial" pitchFamily="34" charset="0"/>
              <a:buChar char="•"/>
              <a:defRPr/>
            </a:pPr>
            <a:r>
              <a:rPr lang="en-US" dirty="0" smtClean="0"/>
              <a:t>Working with a bent wrist.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Tell the class: </a:t>
            </a:r>
            <a:r>
              <a:rPr lang="en-US" i="1" dirty="0"/>
              <a:t>The term awkward postures refers to any posture where the body parts are away from </a:t>
            </a:r>
            <a:r>
              <a:rPr lang="en-US" i="1" dirty="0" smtClean="0"/>
              <a:t>their comfortable</a:t>
            </a:r>
            <a:r>
              <a:rPr lang="en-US" i="1" dirty="0"/>
              <a:t>, neutral position (e.g</a:t>
            </a:r>
            <a:r>
              <a:rPr lang="en-US" i="1" dirty="0" smtClean="0"/>
              <a:t>., </a:t>
            </a:r>
            <a:r>
              <a:rPr lang="en-US" i="1" dirty="0"/>
              <a:t>a bent back, a bent wrist or arms raised above the head</a:t>
            </a:r>
            <a:r>
              <a:rPr lang="en-US" i="1" dirty="0" smtClean="0"/>
              <a:t>). </a:t>
            </a:r>
            <a:r>
              <a:rPr lang="en-US" i="1" dirty="0"/>
              <a:t>Awkward postures are not always harmful. It is only when they are repeated </a:t>
            </a:r>
            <a:r>
              <a:rPr lang="en-US" i="1" dirty="0" smtClean="0"/>
              <a:t>frequently or </a:t>
            </a:r>
            <a:r>
              <a:rPr lang="en-US" i="1" dirty="0"/>
              <a:t>performed for a long time</a:t>
            </a:r>
            <a:r>
              <a:rPr lang="en-US" i="1" dirty="0" smtClean="0"/>
              <a:t>.</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a:t>
            </a:r>
            <a:r>
              <a:rPr lang="en-US" dirty="0" smtClean="0"/>
              <a:t> </a:t>
            </a:r>
            <a:r>
              <a:rPr lang="en-US" b="1" dirty="0" smtClean="0">
                <a:solidFill>
                  <a:schemeClr val="tx2"/>
                </a:solidFill>
              </a:rPr>
              <a:t>What jobs require you to repeat the same movement over and over? </a:t>
            </a:r>
          </a:p>
          <a:p>
            <a:pPr eaLnBrk="1" hangingPunct="1">
              <a:spcBef>
                <a:spcPct val="0"/>
              </a:spcBef>
            </a:pPr>
            <a:r>
              <a:rPr lang="en-US" b="1" dirty="0" smtClean="0">
                <a:solidFill>
                  <a:schemeClr val="tx2"/>
                </a:solidFill>
              </a:rPr>
              <a:t>What physical symptoms do you have from doing this kind of work (e.g., waking up at night with pain in arm, numbness in fingers, swelling in hands or arms, etc.)?</a:t>
            </a:r>
          </a:p>
          <a:p>
            <a:pPr eaLnBrk="1" hangingPunct="1">
              <a:spcBef>
                <a:spcPct val="0"/>
              </a:spcBef>
            </a:pPr>
            <a:endParaRPr lang="en-US" b="1" dirty="0" smtClean="0"/>
          </a:p>
          <a:p>
            <a:pPr eaLnBrk="1" hangingPunct="1">
              <a:spcBef>
                <a:spcPct val="0"/>
              </a:spcBef>
            </a:pPr>
            <a:r>
              <a:rPr lang="en-US" b="1" dirty="0" smtClean="0"/>
              <a:t>Tell the class:</a:t>
            </a:r>
            <a:r>
              <a:rPr lang="en-US" dirty="0" smtClean="0"/>
              <a:t> </a:t>
            </a:r>
            <a:r>
              <a:rPr lang="en-US" i="1" dirty="0" smtClean="0"/>
              <a:t>Repeating the same motion over and over places stress on your muscles and joints. The amount of stress depends on these factors:</a:t>
            </a:r>
          </a:p>
          <a:p>
            <a:pPr marL="173336" indent="-173336" eaLnBrk="1" hangingPunct="1">
              <a:spcBef>
                <a:spcPct val="0"/>
              </a:spcBef>
              <a:buFont typeface="Arial" pitchFamily="34" charset="0"/>
              <a:buChar char="•"/>
            </a:pPr>
            <a:r>
              <a:rPr lang="en-US" i="1" dirty="0"/>
              <a:t>H</a:t>
            </a:r>
            <a:r>
              <a:rPr lang="en-US" i="1" dirty="0" smtClean="0"/>
              <a:t>ow quickly the job is done</a:t>
            </a:r>
          </a:p>
          <a:p>
            <a:pPr marL="173336" indent="-173336" eaLnBrk="1" hangingPunct="1">
              <a:spcBef>
                <a:spcPct val="0"/>
              </a:spcBef>
              <a:buFont typeface="Arial" pitchFamily="34" charset="0"/>
              <a:buChar char="•"/>
            </a:pPr>
            <a:r>
              <a:rPr lang="en-US" i="1" dirty="0"/>
              <a:t>H</a:t>
            </a:r>
            <a:r>
              <a:rPr lang="en-US" i="1" dirty="0" smtClean="0"/>
              <a:t>ow long the job is done</a:t>
            </a:r>
          </a:p>
          <a:p>
            <a:pPr marL="173336" indent="-173336" eaLnBrk="1" hangingPunct="1">
              <a:spcBef>
                <a:spcPct val="0"/>
              </a:spcBef>
              <a:buFont typeface="Arial" pitchFamily="34" charset="0"/>
              <a:buChar char="•"/>
            </a:pPr>
            <a:r>
              <a:rPr lang="en-US" i="1" dirty="0"/>
              <a:t>H</a:t>
            </a:r>
            <a:r>
              <a:rPr lang="en-US" i="1" dirty="0" smtClean="0"/>
              <a:t>ow much force the job </a:t>
            </a:r>
            <a:r>
              <a:rPr lang="en-US" i="1" dirty="0"/>
              <a:t>requires, and</a:t>
            </a:r>
          </a:p>
          <a:p>
            <a:pPr marL="173336" indent="-173336" eaLnBrk="1" hangingPunct="1">
              <a:spcBef>
                <a:spcPct val="0"/>
              </a:spcBef>
              <a:buFont typeface="Arial" pitchFamily="34" charset="0"/>
              <a:buChar char="•"/>
            </a:pPr>
            <a:r>
              <a:rPr lang="en-US" i="1" dirty="0"/>
              <a:t>H</a:t>
            </a:r>
            <a:r>
              <a:rPr lang="en-US" i="1" dirty="0" smtClean="0"/>
              <a:t>ow much recovery time there is between motions.</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endParaRPr lang="en-US" dirty="0" smtClean="0"/>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DA8031-A4AB-4E5D-956F-5A58D5CB79A4}" type="slidenum">
              <a:rPr lang="en-US"/>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xfrm>
            <a:off x="685800" y="4419600"/>
            <a:ext cx="5486400" cy="4183380"/>
          </a:xfrm>
          <a:noFill/>
        </p:spPr>
        <p:txBody>
          <a:bodyPr wrap="square" numCol="1" anchor="t" anchorCtr="0" compatLnSpc="1">
            <a:prstTxWarp prst="textNoShape">
              <a:avLst/>
            </a:prstTxWarp>
          </a:bodyPr>
          <a:lstStyle/>
          <a:p>
            <a:r>
              <a:rPr lang="en-US" b="1" dirty="0" smtClean="0"/>
              <a:t>Tell the class: </a:t>
            </a:r>
            <a:r>
              <a:rPr lang="en-US" i="1" dirty="0"/>
              <a:t>This is a training on job site health and safety for construction workers, unions, and employers. It was produced by the Labor Occupational Health Program at UC Berkeley for the State Building and Construction Trades Council of California, AFL-CIO</a:t>
            </a:r>
            <a:r>
              <a:rPr lang="en-US" i="1" dirty="0" smtClean="0"/>
              <a:t>. The program is funded by federal OSHA.</a:t>
            </a:r>
            <a:endParaRPr lang="en-US" i="1" dirty="0"/>
          </a:p>
          <a:p>
            <a:endParaRPr lang="en-US" i="1" dirty="0"/>
          </a:p>
          <a:p>
            <a:r>
              <a:rPr lang="en-US" i="1" dirty="0" smtClean="0"/>
              <a:t>The focus of this training is on </a:t>
            </a:r>
            <a:r>
              <a:rPr lang="en-US" i="1" dirty="0"/>
              <a:t>Musculoskeletal Disorders (MSDs) and ergonomics</a:t>
            </a:r>
            <a:r>
              <a:rPr lang="en-US" i="1" dirty="0" smtClean="0"/>
              <a:t>. We will define these terms in this course.</a:t>
            </a:r>
            <a:endParaRPr lang="en-US" i="1" dirty="0"/>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D968A4-1853-43FA-AFA8-24DF9E0235F4}" type="slidenum">
              <a:rPr lang="en-US"/>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xfrm>
            <a:off x="1066800" y="685800"/>
            <a:ext cx="4646613" cy="3486150"/>
          </a:xfrm>
          <a:noFill/>
          <a:ln>
            <a:solidFill>
              <a:srgbClr val="000000"/>
            </a:solidFill>
            <a:miter lim="800000"/>
            <a:headEnd/>
            <a:tailEnd/>
          </a:ln>
        </p:spPr>
      </p:sp>
      <p:sp>
        <p:nvSpPr>
          <p:cNvPr id="3" name="Notes Placeholder 2"/>
          <p:cNvSpPr>
            <a:spLocks noGrp="1"/>
          </p:cNvSpPr>
          <p:nvPr>
            <p:ph type="body" idx="1"/>
          </p:nvPr>
        </p:nvSpPr>
        <p:spPr>
          <a:ln>
            <a:solidFill>
              <a:schemeClr val="accent1"/>
            </a:solidFill>
          </a:ln>
        </p:spPr>
        <p:txBody>
          <a:bodyPr/>
          <a:lstStyle/>
          <a:p>
            <a:pPr eaLnBrk="1" fontAlgn="auto" hangingPunct="1">
              <a:spcBef>
                <a:spcPts val="0"/>
              </a:spcBef>
              <a:spcAft>
                <a:spcPts val="0"/>
              </a:spcAft>
              <a:defRPr/>
            </a:pPr>
            <a:r>
              <a:rPr lang="en-US" b="1" dirty="0" smtClean="0"/>
              <a:t>Ask the class</a:t>
            </a:r>
            <a:r>
              <a:rPr lang="en-US" dirty="0"/>
              <a:t>: </a:t>
            </a:r>
            <a:r>
              <a:rPr lang="en-US" b="1" dirty="0" smtClean="0">
                <a:solidFill>
                  <a:schemeClr val="tx2"/>
                </a:solidFill>
              </a:rPr>
              <a:t>What jobs require you to use a lot of force? How do you know when it’s too much force?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Tell the class</a:t>
            </a:r>
            <a:r>
              <a:rPr lang="en-US" b="1" dirty="0" smtClean="0"/>
              <a:t>: </a:t>
            </a:r>
            <a:r>
              <a:rPr lang="en-US" i="1" dirty="0" smtClean="0"/>
              <a:t>Some common jobs that require a lot of force include:</a:t>
            </a:r>
            <a:endParaRPr lang="en-US" i="1" dirty="0"/>
          </a:p>
          <a:p>
            <a:pPr marL="173336" indent="-173336" eaLnBrk="1" fontAlgn="auto" hangingPunct="1">
              <a:spcBef>
                <a:spcPts val="0"/>
              </a:spcBef>
              <a:spcAft>
                <a:spcPts val="0"/>
              </a:spcAft>
              <a:buFont typeface="Arial" pitchFamily="34" charset="0"/>
              <a:buChar char="•"/>
              <a:defRPr/>
            </a:pPr>
            <a:r>
              <a:rPr lang="en-US" i="1" dirty="0" smtClean="0"/>
              <a:t>Lifting something heavy and carrying it</a:t>
            </a:r>
          </a:p>
          <a:p>
            <a:pPr marL="173336" indent="-173336" eaLnBrk="1" fontAlgn="auto" hangingPunct="1">
              <a:spcBef>
                <a:spcPts val="0"/>
              </a:spcBef>
              <a:spcAft>
                <a:spcPts val="0"/>
              </a:spcAft>
              <a:buFont typeface="Arial" pitchFamily="34" charset="0"/>
              <a:buChar char="•"/>
              <a:defRPr/>
            </a:pPr>
            <a:r>
              <a:rPr lang="en-US" i="1" dirty="0" smtClean="0"/>
              <a:t>Pushing or pulling heavy objects</a:t>
            </a:r>
          </a:p>
          <a:p>
            <a:pPr marL="173336" indent="-173336" eaLnBrk="1" fontAlgn="auto" hangingPunct="1">
              <a:spcBef>
                <a:spcPts val="0"/>
              </a:spcBef>
              <a:spcAft>
                <a:spcPts val="0"/>
              </a:spcAft>
              <a:buFont typeface="Arial" pitchFamily="34" charset="0"/>
              <a:buChar char="•"/>
              <a:defRPr/>
            </a:pPr>
            <a:r>
              <a:rPr lang="en-US" i="1" dirty="0" smtClean="0"/>
              <a:t>Using a tool handle that is too small. This may result in pinching, squeezing or griping the handle, which can tire the hand</a:t>
            </a:r>
          </a:p>
          <a:p>
            <a:pPr marL="173336" indent="-173336" eaLnBrk="1" fontAlgn="auto" hangingPunct="1">
              <a:spcBef>
                <a:spcPts val="0"/>
              </a:spcBef>
              <a:spcAft>
                <a:spcPts val="0"/>
              </a:spcAft>
              <a:buFont typeface="Arial" pitchFamily="34" charset="0"/>
              <a:buChar char="•"/>
              <a:defRPr/>
            </a:pPr>
            <a:r>
              <a:rPr lang="en-US" i="1" dirty="0" smtClean="0"/>
              <a:t>Using a glove that is too large and doesn’t fit properly. This will require more force to hold onto a tool. This can affect women and other workers who may have smaller hands</a:t>
            </a:r>
          </a:p>
          <a:p>
            <a:pPr marL="173336" indent="-173336" eaLnBrk="1" fontAlgn="auto" hangingPunct="1">
              <a:spcBef>
                <a:spcPts val="0"/>
              </a:spcBef>
              <a:spcAft>
                <a:spcPts val="0"/>
              </a:spcAft>
              <a:buFont typeface="Arial" pitchFamily="34" charset="0"/>
              <a:buChar char="•"/>
              <a:defRPr/>
            </a:pPr>
            <a:r>
              <a:rPr lang="en-US" i="1" dirty="0" smtClean="0"/>
              <a:t>Using a heavy tool that is not balanced may require a lot of force to control. </a:t>
            </a:r>
          </a:p>
          <a:p>
            <a:pPr eaLnBrk="1" fontAlgn="auto" hangingPunct="1">
              <a:spcBef>
                <a:spcPts val="0"/>
              </a:spcBef>
              <a:spcAft>
                <a:spcPts val="0"/>
              </a:spcAft>
              <a:defRPr/>
            </a:pPr>
            <a:endParaRPr lang="en-US" i="1"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24C47-3A1B-4E5B-B5D3-BB5500C18BE7}" type="slidenum">
              <a:rPr lang="en-US"/>
              <a:pPr fontAlgn="base">
                <a:spcBef>
                  <a:spcPct val="0"/>
                </a:spcBef>
                <a:spcAft>
                  <a:spcPct val="0"/>
                </a:spcAft>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the class: </a:t>
            </a:r>
            <a:r>
              <a:rPr lang="en-US" b="1" dirty="0" smtClean="0">
                <a:solidFill>
                  <a:schemeClr val="tx2"/>
                </a:solidFill>
              </a:rPr>
              <a:t>What jobs require work in a static or stationary position? </a:t>
            </a:r>
          </a:p>
          <a:p>
            <a:endParaRPr lang="en-US" sz="800" b="1" dirty="0" smtClean="0">
              <a:solidFill>
                <a:schemeClr val="tx2"/>
              </a:solidFill>
            </a:endParaRPr>
          </a:p>
          <a:p>
            <a:r>
              <a:rPr lang="en-US" b="1" dirty="0" smtClean="0"/>
              <a:t>Tell the class: </a:t>
            </a:r>
            <a:r>
              <a:rPr lang="en-US" i="1" dirty="0" smtClean="0"/>
              <a:t>Stationary/static postures, or positions that a worker must hold for long periods of time, can restrict blood flow and damage muscles. Long periods of standing can also cause foot pain. </a:t>
            </a:r>
          </a:p>
          <a:p>
            <a:endParaRPr lang="en-US" dirty="0" smtClean="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21</a:t>
            </a:fld>
            <a:endParaRPr lang="en-US" dirty="0"/>
          </a:p>
        </p:txBody>
      </p:sp>
    </p:spTree>
    <p:extLst>
      <p:ext uri="{BB962C8B-B14F-4D97-AF65-F5344CB8AC3E}">
        <p14:creationId xmlns:p14="http://schemas.microsoft.com/office/powerpoint/2010/main" val="225881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the class: </a:t>
            </a:r>
            <a:r>
              <a:rPr lang="en-US" b="1" dirty="0">
                <a:solidFill>
                  <a:schemeClr val="tx2"/>
                </a:solidFill>
              </a:rPr>
              <a:t>What jobs expose you to vibration? </a:t>
            </a:r>
          </a:p>
          <a:p>
            <a:r>
              <a:rPr lang="en-US" i="1" dirty="0" smtClean="0"/>
              <a:t>Tell </a:t>
            </a:r>
            <a:r>
              <a:rPr lang="en-US" i="1" dirty="0"/>
              <a:t>the class: The two main types of vibration that can lead to musculoskeletal injuries are: 1) hand/arm vibration: and, 2) whole body vibration.</a:t>
            </a:r>
          </a:p>
          <a:p>
            <a:endParaRPr lang="en-US" dirty="0" smtClean="0"/>
          </a:p>
          <a:p>
            <a:r>
              <a:rPr lang="en-US" dirty="0" smtClean="0"/>
              <a:t>Background information:</a:t>
            </a:r>
            <a:endParaRPr lang="en-US" dirty="0"/>
          </a:p>
          <a:p>
            <a:r>
              <a:rPr lang="en-US" u="sng" dirty="0"/>
              <a:t>Hand/arm vibration</a:t>
            </a:r>
          </a:p>
          <a:p>
            <a:r>
              <a:rPr lang="en-US" dirty="0"/>
              <a:t>Exposure to hand/arm vibration occurs when working with air-operated, pneumatic, electric, or power tools. Exposure to hand/arm vibration primarily damages vascular and nerve tissue, typically of the hand and fingers. Too much vibration can damage the blood vessels in your hand and </a:t>
            </a:r>
            <a:r>
              <a:rPr lang="en-US" dirty="0" smtClean="0"/>
              <a:t>can cause Raynaud’s syndrome or “</a:t>
            </a:r>
            <a:r>
              <a:rPr lang="en-US" dirty="0"/>
              <a:t>white finger</a:t>
            </a:r>
            <a:r>
              <a:rPr lang="en-US" dirty="0" smtClean="0"/>
              <a:t>.”</a:t>
            </a:r>
          </a:p>
          <a:p>
            <a:r>
              <a:rPr lang="en-US" dirty="0" smtClean="0"/>
              <a:t>Raynaud’s </a:t>
            </a:r>
            <a:r>
              <a:rPr lang="en-US" dirty="0"/>
              <a:t>syndrome occurs when blood vessels and nerves in the hands constrict from </a:t>
            </a:r>
            <a:r>
              <a:rPr lang="en-US" dirty="0" smtClean="0"/>
              <a:t>conditions such </a:t>
            </a:r>
            <a:r>
              <a:rPr lang="en-US" dirty="0"/>
              <a:t>as cold </a:t>
            </a:r>
            <a:r>
              <a:rPr lang="en-US" dirty="0" smtClean="0"/>
              <a:t>temperature or vibration. The </a:t>
            </a:r>
            <a:r>
              <a:rPr lang="en-US" dirty="0"/>
              <a:t>skin </a:t>
            </a:r>
            <a:r>
              <a:rPr lang="en-US" dirty="0" smtClean="0"/>
              <a:t>can become </a:t>
            </a:r>
            <a:r>
              <a:rPr lang="en-US" dirty="0"/>
              <a:t>pale, waxy-white or purple. The disorder is sometimes called "white </a:t>
            </a:r>
            <a:r>
              <a:rPr lang="en-US" dirty="0" smtClean="0"/>
              <a:t>finger," </a:t>
            </a:r>
            <a:r>
              <a:rPr lang="en-US" dirty="0"/>
              <a:t>"wax finger" or "dead finger</a:t>
            </a:r>
            <a:r>
              <a:rPr lang="en-US" dirty="0" smtClean="0"/>
              <a:t>.“  In the workplace it </a:t>
            </a:r>
            <a:r>
              <a:rPr lang="en-US" dirty="0"/>
              <a:t>is most commonly associated with "hand-arm vibration </a:t>
            </a:r>
            <a:r>
              <a:rPr lang="en-US" dirty="0" smtClean="0"/>
              <a:t>syndrome." </a:t>
            </a:r>
          </a:p>
          <a:p>
            <a:r>
              <a:rPr lang="en-US" u="sng" dirty="0" smtClean="0"/>
              <a:t>Whole </a:t>
            </a:r>
            <a:r>
              <a:rPr lang="en-US" u="sng" dirty="0"/>
              <a:t>body vibration</a:t>
            </a:r>
          </a:p>
          <a:p>
            <a:r>
              <a:rPr lang="en-US" dirty="0"/>
              <a:t>Exposure to whole body vibration occurs when your body comes into contact </a:t>
            </a:r>
            <a:r>
              <a:rPr lang="en-US" dirty="0" smtClean="0"/>
              <a:t>with </a:t>
            </a:r>
            <a:r>
              <a:rPr lang="en-US" dirty="0"/>
              <a:t>a vibrating surface, like a seat, pedal or floor, of heavy vehicles or machinery. Whole body vibration exposure has been shown to be a strong contributor to lower back injuries.</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22</a:t>
            </a:fld>
            <a:endParaRPr lang="en-US" dirty="0"/>
          </a:p>
        </p:txBody>
      </p:sp>
    </p:spTree>
    <p:extLst>
      <p:ext uri="{BB962C8B-B14F-4D97-AF65-F5344CB8AC3E}">
        <p14:creationId xmlns:p14="http://schemas.microsoft.com/office/powerpoint/2010/main" val="184160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xfrm>
            <a:off x="685800" y="4415790"/>
            <a:ext cx="5638800" cy="4499610"/>
          </a:xfrm>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What is the problem with these tools? </a:t>
            </a:r>
          </a:p>
          <a:p>
            <a:pPr eaLnBrk="1" hangingPunct="1">
              <a:spcBef>
                <a:spcPct val="0"/>
              </a:spcBef>
            </a:pPr>
            <a:endParaRPr lang="en-US" b="1" dirty="0">
              <a:solidFill>
                <a:schemeClr val="tx2"/>
              </a:solidFill>
            </a:endParaRPr>
          </a:p>
          <a:p>
            <a:pPr eaLnBrk="1" hangingPunct="1">
              <a:spcBef>
                <a:spcPct val="0"/>
              </a:spcBef>
            </a:pPr>
            <a:r>
              <a:rPr lang="en-US" b="1" dirty="0" smtClean="0">
                <a:solidFill>
                  <a:schemeClr val="tx2"/>
                </a:solidFill>
              </a:rPr>
              <a:t>Do you use tools that are poorly designed? If so, what are they?</a:t>
            </a:r>
          </a:p>
          <a:p>
            <a:pPr eaLnBrk="1" hangingPunct="1">
              <a:spcBef>
                <a:spcPct val="0"/>
              </a:spcBef>
            </a:pPr>
            <a:endParaRPr lang="en-US" dirty="0" smtClean="0">
              <a:solidFill>
                <a:schemeClr val="tx2"/>
              </a:solidFill>
            </a:endParaRPr>
          </a:p>
          <a:p>
            <a:pPr eaLnBrk="1" hangingPunct="1">
              <a:spcBef>
                <a:spcPct val="0"/>
              </a:spcBef>
            </a:pPr>
            <a:r>
              <a:rPr lang="en-US" b="1" dirty="0" smtClean="0"/>
              <a:t>Tell the class:</a:t>
            </a:r>
            <a:r>
              <a:rPr lang="en-US" dirty="0" smtClean="0"/>
              <a:t> </a:t>
            </a:r>
            <a:r>
              <a:rPr lang="en-US" i="1" dirty="0" smtClean="0"/>
              <a:t>If you use a tool that does not fit your hand or use the tool in a way it was not intended, you might develop an injury, such as carpal tunnel syndrome, tendinitis, or muscle strain. </a:t>
            </a:r>
          </a:p>
          <a:p>
            <a:pPr eaLnBrk="1" hangingPunct="1">
              <a:spcBef>
                <a:spcPct val="0"/>
              </a:spcBef>
            </a:pPr>
            <a:endParaRPr lang="en-US" i="1" dirty="0"/>
          </a:p>
          <a:p>
            <a:pPr eaLnBrk="1" hangingPunct="1">
              <a:spcBef>
                <a:spcPct val="0"/>
              </a:spcBef>
            </a:pPr>
            <a:r>
              <a:rPr lang="en-US" dirty="0" smtClean="0"/>
              <a:t>Problems with the tools in this slide include the following: </a:t>
            </a:r>
            <a:endParaRPr lang="en-US" dirty="0"/>
          </a:p>
          <a:p>
            <a:pPr marL="171450" indent="-171450" eaLnBrk="1" fontAlgn="auto" hangingPunct="1">
              <a:spcAft>
                <a:spcPts val="0"/>
              </a:spcAft>
              <a:buFont typeface="Arial" pitchFamily="34" charset="0"/>
              <a:buChar char="•"/>
              <a:defRPr/>
            </a:pPr>
            <a:r>
              <a:rPr lang="en-US" dirty="0" smtClean="0"/>
              <a:t>The small screw driver in the top left photo requires a pinch grip and will require more work to do the job. </a:t>
            </a:r>
          </a:p>
          <a:p>
            <a:pPr marL="171450" indent="-171450" eaLnBrk="1" fontAlgn="auto" hangingPunct="1">
              <a:spcAft>
                <a:spcPts val="0"/>
              </a:spcAft>
              <a:buFont typeface="Arial" pitchFamily="34" charset="0"/>
              <a:buChar char="•"/>
              <a:defRPr/>
            </a:pPr>
            <a:r>
              <a:rPr lang="en-US" dirty="0" smtClean="0"/>
              <a:t>The screw driver in the bottom left photo has too long of a handle for the work space.  The worker has to work in an awkward position. </a:t>
            </a:r>
          </a:p>
          <a:p>
            <a:pPr marL="171450" indent="-171450" eaLnBrk="1" fontAlgn="auto" hangingPunct="1">
              <a:spcAft>
                <a:spcPts val="0"/>
              </a:spcAft>
              <a:buFont typeface="Arial" pitchFamily="34" charset="0"/>
              <a:buChar char="•"/>
              <a:defRPr/>
            </a:pPr>
            <a:r>
              <a:rPr lang="en-US" dirty="0"/>
              <a:t>The </a:t>
            </a:r>
            <a:r>
              <a:rPr lang="en-US" dirty="0" smtClean="0"/>
              <a:t>cutters in </a:t>
            </a:r>
            <a:r>
              <a:rPr lang="en-US" dirty="0"/>
              <a:t>the top </a:t>
            </a:r>
            <a:r>
              <a:rPr lang="en-US" dirty="0" smtClean="0"/>
              <a:t>right photo </a:t>
            </a:r>
            <a:r>
              <a:rPr lang="en-US" dirty="0"/>
              <a:t>don’t fit the hand properly, putting pressure against the palm of the hand which may cause an injury.</a:t>
            </a:r>
          </a:p>
          <a:p>
            <a:pPr marL="171450" indent="-171450" eaLnBrk="1" fontAlgn="auto" hangingPunct="1">
              <a:spcAft>
                <a:spcPts val="0"/>
              </a:spcAft>
              <a:buFont typeface="Arial" pitchFamily="34" charset="0"/>
              <a:buChar char="•"/>
              <a:defRPr/>
            </a:pPr>
            <a:r>
              <a:rPr lang="en-US" dirty="0" smtClean="0"/>
              <a:t>The long nose pliers in the bottom right photo have the wrong handle, requiring the worker to bend his wrist. </a:t>
            </a:r>
          </a:p>
          <a:p>
            <a:pPr marL="171450" indent="-171450" eaLnBrk="1" fontAlgn="auto" hangingPunct="1">
              <a:spcAft>
                <a:spcPts val="0"/>
              </a:spcAft>
              <a:buFont typeface="Arial" pitchFamily="34" charset="0"/>
              <a:buChar char="•"/>
              <a:defRPr/>
            </a:pPr>
            <a:r>
              <a:rPr lang="en-US" dirty="0" smtClean="0"/>
              <a:t>In addition, tools may not be designed to fit smaller hands, like a woman’s hand.</a:t>
            </a:r>
          </a:p>
          <a:p>
            <a:pPr marL="171450" indent="-171450" eaLnBrk="1" fontAlgn="auto" hangingPunct="1">
              <a:spcAft>
                <a:spcPts val="0"/>
              </a:spcAft>
              <a:buFont typeface="Arial" pitchFamily="34" charset="0"/>
              <a:buChar char="•"/>
              <a:defRPr/>
            </a:pPr>
            <a:r>
              <a:rPr lang="en-US" dirty="0" smtClean="0"/>
              <a:t>Power tools should be used whenever possible to avoid repetition.</a:t>
            </a:r>
          </a:p>
          <a:p>
            <a:pPr eaLnBrk="1" hangingPunct="1">
              <a:spcBef>
                <a:spcPct val="0"/>
              </a:spcBef>
            </a:pPr>
            <a:endParaRPr lang="en-US" dirty="0" smtClean="0"/>
          </a:p>
          <a:p>
            <a:pPr eaLnBrk="1" hangingPunct="1">
              <a:spcBef>
                <a:spcPct val="0"/>
              </a:spcBef>
            </a:pPr>
            <a:r>
              <a:rPr lang="en-US" dirty="0" smtClean="0"/>
              <a:t>Source: Easy Ergonomics: A Guide to Selecting Non-Powered Hand Tools. Authors: CDC, Cal/OSHA, NIOSH.</a:t>
            </a:r>
          </a:p>
          <a:p>
            <a:pPr eaLnBrk="1" hangingPunct="1">
              <a:spcBef>
                <a:spcPct val="0"/>
              </a:spcBef>
            </a:pPr>
            <a:endParaRPr lang="en-US" dirty="0" smtClean="0"/>
          </a:p>
          <a:p>
            <a:pPr eaLnBrk="1" hangingPunct="1">
              <a:spcBef>
                <a:spcPct val="0"/>
              </a:spcBef>
            </a:pPr>
            <a:endParaRPr lang="en-US" dirty="0"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B729E-A02E-44F6-9614-74B3F6C3515E}" type="slidenum">
              <a:rPr lang="en-US"/>
              <a:pPr fontAlgn="base">
                <a:spcBef>
                  <a:spcPct val="0"/>
                </a:spcBef>
                <a:spcAft>
                  <a:spcPct val="0"/>
                </a:spcAft>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Do you work in cold or hot conditions for extended periods of time?</a:t>
            </a:r>
          </a:p>
          <a:p>
            <a:pPr eaLnBrk="1" hangingPunct="1">
              <a:spcBef>
                <a:spcPct val="0"/>
              </a:spcBef>
            </a:pPr>
            <a:endParaRPr lang="en-US" dirty="0" smtClean="0"/>
          </a:p>
          <a:p>
            <a:pPr eaLnBrk="1" hangingPunct="1">
              <a:spcBef>
                <a:spcPct val="0"/>
              </a:spcBef>
            </a:pPr>
            <a:r>
              <a:rPr lang="en-US" b="1" dirty="0" smtClean="0"/>
              <a:t>Tell the class:</a:t>
            </a:r>
            <a:r>
              <a:rPr lang="en-US" dirty="0" smtClean="0"/>
              <a:t> </a:t>
            </a:r>
            <a:r>
              <a:rPr lang="en-US" i="1" dirty="0" smtClean="0"/>
              <a:t>Working in cold temperatures for extended periods of time can reduce the blood flow to your hands and fingers creating numbness. This can cause loss of  grip and may damage your hands and wrists. </a:t>
            </a:r>
          </a:p>
          <a:p>
            <a:pPr eaLnBrk="1" hangingPunct="1">
              <a:spcBef>
                <a:spcPct val="0"/>
              </a:spcBef>
            </a:pPr>
            <a:endParaRPr lang="en-US" i="1" dirty="0" smtClean="0"/>
          </a:p>
          <a:p>
            <a:pPr eaLnBrk="1" hangingPunct="1">
              <a:spcBef>
                <a:spcPct val="0"/>
              </a:spcBef>
            </a:pPr>
            <a:r>
              <a:rPr lang="en-US" i="1" dirty="0" smtClean="0"/>
              <a:t>Working in excessive heat can lead to muscle fatigue which may increase risk of sprains and strains.</a:t>
            </a:r>
          </a:p>
          <a:p>
            <a:pPr eaLnBrk="1" hangingPunct="1">
              <a:spcBef>
                <a:spcPct val="0"/>
              </a:spcBef>
            </a:pPr>
            <a:endParaRPr lang="en-US" dirty="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81198-CB03-4379-B06C-1C75D967AAA7}" type="slidenum">
              <a:rPr lang="en-US"/>
              <a:pPr fontAlgn="base">
                <a:spcBef>
                  <a:spcPct val="0"/>
                </a:spcBef>
                <a:spcAft>
                  <a:spcPct val="0"/>
                </a:spcAft>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25</a:t>
            </a:fld>
            <a:endParaRPr lang="en-US" dirty="0"/>
          </a:p>
        </p:txBody>
      </p:sp>
    </p:spTree>
    <p:extLst>
      <p:ext uri="{BB962C8B-B14F-4D97-AF65-F5344CB8AC3E}">
        <p14:creationId xmlns:p14="http://schemas.microsoft.com/office/powerpoint/2010/main" val="2543959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85800" y="4338320"/>
            <a:ext cx="5715000" cy="4805680"/>
          </a:xfrm>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What </a:t>
            </a:r>
            <a:r>
              <a:rPr lang="en-US" b="1" dirty="0">
                <a:solidFill>
                  <a:schemeClr val="tx2"/>
                </a:solidFill>
              </a:rPr>
              <a:t>are </a:t>
            </a:r>
            <a:r>
              <a:rPr lang="en-US" b="1" dirty="0" smtClean="0">
                <a:solidFill>
                  <a:schemeClr val="tx2"/>
                </a:solidFill>
              </a:rPr>
              <a:t>some other </a:t>
            </a:r>
            <a:r>
              <a:rPr lang="en-US" b="1" dirty="0">
                <a:solidFill>
                  <a:schemeClr val="tx2"/>
                </a:solidFill>
              </a:rPr>
              <a:t>ways to identify risk factors on your job?</a:t>
            </a:r>
          </a:p>
          <a:p>
            <a:pPr eaLnBrk="1" hangingPunct="1">
              <a:spcBef>
                <a:spcPct val="0"/>
              </a:spcBef>
            </a:pPr>
            <a:endParaRPr lang="en-US" b="1" dirty="0" smtClean="0"/>
          </a:p>
          <a:p>
            <a:pPr eaLnBrk="1" hangingPunct="1">
              <a:spcBef>
                <a:spcPct val="0"/>
              </a:spcBef>
            </a:pPr>
            <a:r>
              <a:rPr lang="en-US" b="1" dirty="0" smtClean="0"/>
              <a:t>Tell the class:  </a:t>
            </a:r>
          </a:p>
          <a:p>
            <a:pPr eaLnBrk="1" hangingPunct="1">
              <a:spcBef>
                <a:spcPct val="0"/>
              </a:spcBef>
            </a:pPr>
            <a:endParaRPr lang="en-US" b="1" dirty="0" smtClean="0"/>
          </a:p>
          <a:p>
            <a:pPr eaLnBrk="1" hangingPunct="1">
              <a:spcBef>
                <a:spcPct val="0"/>
              </a:spcBef>
            </a:pPr>
            <a:r>
              <a:rPr lang="en-US" b="1" dirty="0" smtClean="0"/>
              <a:t>1. Employer Records</a:t>
            </a:r>
            <a:r>
              <a:rPr lang="en-US" dirty="0" smtClean="0"/>
              <a:t> </a:t>
            </a:r>
          </a:p>
          <a:p>
            <a:pPr eaLnBrk="1" hangingPunct="1">
              <a:spcBef>
                <a:spcPct val="0"/>
              </a:spcBef>
            </a:pPr>
            <a:r>
              <a:rPr lang="en-US" i="1" dirty="0" smtClean="0"/>
              <a:t>Most employers are required to keep a record, called the Cal/OSHA Log 300, of reported work-related injuries or illnesses. You can request this log to see whether workers have MSDs and where they are occurring. By reviewing this log you can identify work areas that might need attention. </a:t>
            </a:r>
          </a:p>
          <a:p>
            <a:pPr eaLnBrk="1" hangingPunct="1">
              <a:spcBef>
                <a:spcPct val="0"/>
              </a:spcBef>
            </a:pPr>
            <a:endParaRPr lang="en-US" b="1" dirty="0" smtClean="0"/>
          </a:p>
          <a:p>
            <a:pPr eaLnBrk="1" hangingPunct="1">
              <a:spcBef>
                <a:spcPct val="0"/>
              </a:spcBef>
            </a:pPr>
            <a:r>
              <a:rPr lang="en-US" b="1" dirty="0" smtClean="0"/>
              <a:t>2. Worker Surveys or Interviews</a:t>
            </a:r>
            <a:r>
              <a:rPr lang="en-US" dirty="0" smtClean="0"/>
              <a:t> </a:t>
            </a:r>
          </a:p>
          <a:p>
            <a:pPr eaLnBrk="1" hangingPunct="1">
              <a:spcBef>
                <a:spcPct val="0"/>
              </a:spcBef>
            </a:pPr>
            <a:r>
              <a:rPr lang="en-US" i="1" dirty="0" smtClean="0"/>
              <a:t>Your co-workers are often the best source of information on the potential problems posed by their jobs. You can conduct a written survey or talk to people individually.</a:t>
            </a:r>
          </a:p>
          <a:p>
            <a:pPr eaLnBrk="1" hangingPunct="1">
              <a:spcBef>
                <a:spcPct val="0"/>
              </a:spcBef>
            </a:pPr>
            <a:r>
              <a:rPr lang="en-US" u="sng" dirty="0" smtClean="0"/>
              <a:t>See handout: Worker </a:t>
            </a:r>
            <a:r>
              <a:rPr lang="en-US" u="sng" dirty="0"/>
              <a:t>H</a:t>
            </a:r>
            <a:r>
              <a:rPr lang="en-US" u="sng" dirty="0" smtClean="0"/>
              <a:t>ealth Survey, WOSH Specialist Training.</a:t>
            </a:r>
          </a:p>
          <a:p>
            <a:pPr eaLnBrk="1" hangingPunct="1">
              <a:spcBef>
                <a:spcPct val="0"/>
              </a:spcBef>
            </a:pPr>
            <a:endParaRPr lang="en-US" b="1" dirty="0" smtClean="0"/>
          </a:p>
          <a:p>
            <a:pPr eaLnBrk="1" hangingPunct="1">
              <a:spcBef>
                <a:spcPct val="0"/>
              </a:spcBef>
            </a:pPr>
            <a:r>
              <a:rPr lang="en-US" b="1" dirty="0" smtClean="0"/>
              <a:t>3. Walkaround Inspections </a:t>
            </a:r>
            <a:r>
              <a:rPr lang="en-US" dirty="0" smtClean="0"/>
              <a:t> </a:t>
            </a:r>
          </a:p>
          <a:p>
            <a:pPr eaLnBrk="1" hangingPunct="1">
              <a:spcBef>
                <a:spcPct val="0"/>
              </a:spcBef>
            </a:pPr>
            <a:r>
              <a:rPr lang="en-US" i="1" dirty="0" smtClean="0"/>
              <a:t>Another useful way to find jobs or tasks that may pose problems is to conduct a walk around inspection of the work area. </a:t>
            </a:r>
          </a:p>
          <a:p>
            <a:pPr eaLnBrk="1" hangingPunct="1">
              <a:spcBef>
                <a:spcPct val="0"/>
              </a:spcBef>
            </a:pPr>
            <a:r>
              <a:rPr lang="en-US" u="sng" dirty="0" smtClean="0"/>
              <a:t>See handout: Inspection Checklist, WOSH Specialist Training.</a:t>
            </a:r>
            <a:endParaRPr lang="en-US" b="1" dirty="0" smtClean="0"/>
          </a:p>
          <a:p>
            <a:pPr eaLnBrk="1" hangingPunct="1">
              <a:spcBef>
                <a:spcPct val="0"/>
              </a:spcBef>
            </a:pPr>
            <a:endParaRPr lang="en-US" b="1" dirty="0" smtClean="0"/>
          </a:p>
          <a:p>
            <a:pPr eaLnBrk="1" hangingPunct="1">
              <a:spcBef>
                <a:spcPct val="0"/>
              </a:spcBef>
            </a:pPr>
            <a:r>
              <a:rPr lang="en-US" b="1" dirty="0" smtClean="0"/>
              <a:t>4. Job Evaluations</a:t>
            </a:r>
            <a:r>
              <a:rPr lang="en-US" dirty="0" smtClean="0"/>
              <a:t>. </a:t>
            </a:r>
          </a:p>
          <a:p>
            <a:pPr eaLnBrk="1" hangingPunct="1">
              <a:spcBef>
                <a:spcPct val="0"/>
              </a:spcBef>
            </a:pPr>
            <a:r>
              <a:rPr lang="en-US" i="1" dirty="0" smtClean="0"/>
              <a:t>During a job evaluation, use a checklist or similar form to record risk factors, as well as to track your progress in resolving a problem. There are many checklists available that can be used to do this, including a Job Safety Analysis (JSA) or Job Hazard Analysis (JHA).</a:t>
            </a:r>
          </a:p>
          <a:p>
            <a:pPr eaLnBrk="1" hangingPunct="1">
              <a:spcBef>
                <a:spcPct val="0"/>
              </a:spcBef>
            </a:pPr>
            <a:endParaRPr lang="en-US" sz="800" u="sng" dirty="0" smtClean="0"/>
          </a:p>
          <a:p>
            <a:pPr eaLnBrk="1" hangingPunct="1">
              <a:spcBef>
                <a:spcPct val="0"/>
              </a:spcBef>
            </a:pPr>
            <a:r>
              <a:rPr lang="en-US" u="sng" dirty="0" smtClean="0"/>
              <a:t>See handout: Construction Ergonomics Checklist, CPWR</a:t>
            </a:r>
            <a:r>
              <a:rPr lang="en-US" u="sng" dirty="0"/>
              <a:t> </a:t>
            </a:r>
            <a:r>
              <a:rPr lang="en-US" u="sng" dirty="0" smtClean="0"/>
              <a:t> </a:t>
            </a:r>
          </a:p>
          <a:p>
            <a:pPr eaLnBrk="1" hangingPunct="1">
              <a:spcBef>
                <a:spcPct val="0"/>
              </a:spcBef>
            </a:pPr>
            <a:endParaRPr lang="en-US" u="sng" dirty="0" smtClean="0"/>
          </a:p>
        </p:txBody>
      </p:sp>
      <p:sp>
        <p:nvSpPr>
          <p:cNvPr id="74755" name="Slide Number Placeholder 3"/>
          <p:cNvSpPr>
            <a:spLocks noGrp="1"/>
          </p:cNvSpPr>
          <p:nvPr>
            <p:ph type="sldNum" sz="quarter" idx="5"/>
          </p:nvPr>
        </p:nvSpPr>
        <p:spPr bwMode="auto">
          <a:xfrm>
            <a:off x="3884614" y="8831582"/>
            <a:ext cx="2971800" cy="46320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  </a:t>
            </a:r>
            <a:fld id="{CCD0F240-9D3C-4045-BD9D-83CAA244E8AE}" type="slidenum">
              <a:rPr lang="en-US" smtClean="0"/>
              <a:pPr fontAlgn="base">
                <a:spcBef>
                  <a:spcPct val="0"/>
                </a:spcBef>
                <a:spcAft>
                  <a:spcPct val="0"/>
                </a:spcAft>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Ergonomic solutions are used to help fit the workplace to the worker. They help eliminate or reduce risk factors. We are going to briefly discuss each of these solutions in the next slides. </a:t>
            </a:r>
          </a:p>
          <a:p>
            <a:pPr eaLnBrk="1" hangingPunct="1">
              <a:spcBef>
                <a:spcPct val="0"/>
              </a:spcBef>
            </a:pPr>
            <a:endParaRPr lang="en-US" i="1" dirty="0"/>
          </a:p>
          <a:p>
            <a:pPr eaLnBrk="1" hangingPunct="1">
              <a:spcBef>
                <a:spcPct val="0"/>
              </a:spcBef>
            </a:pPr>
            <a:r>
              <a:rPr lang="en-US" dirty="0" smtClean="0"/>
              <a:t>As you discuss the solutions on the next slides ask if anyone has implemented any of these solutions and what they thought of them.</a:t>
            </a:r>
          </a:p>
          <a:p>
            <a:pPr eaLnBrk="1" hangingPunct="1">
              <a:spcBef>
                <a:spcPct val="0"/>
              </a:spcBef>
            </a:pPr>
            <a:endParaRPr lang="en-US" dirty="0" smtClean="0"/>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04FFE-6207-4180-AD21-4E7103E7FE53}" type="slidenum">
              <a:rPr lang="en-US"/>
              <a:pPr fontAlgn="base">
                <a:spcBef>
                  <a:spcPct val="0"/>
                </a:spcBef>
                <a:spcAft>
                  <a:spcPct val="0"/>
                </a:spcAft>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Contractors can make changes with architects and designers in selecting the material they use for the job. For example, using lighter ladders made out of fiberglass or ordering 3-foot wide drywall. </a:t>
            </a:r>
          </a:p>
          <a:p>
            <a:pPr eaLnBrk="1" hangingPunct="1">
              <a:spcBef>
                <a:spcPct val="0"/>
              </a:spcBef>
            </a:pPr>
            <a:endParaRPr lang="en-US" i="1" dirty="0"/>
          </a:p>
          <a:p>
            <a:pPr eaLnBrk="1" hangingPunct="1">
              <a:spcBef>
                <a:spcPct val="0"/>
              </a:spcBef>
            </a:pPr>
            <a:r>
              <a:rPr lang="en-US" b="1" dirty="0" smtClean="0"/>
              <a:t>Ask the class: </a:t>
            </a:r>
            <a:r>
              <a:rPr lang="en-US" b="1" dirty="0">
                <a:solidFill>
                  <a:schemeClr val="tx2"/>
                </a:solidFill>
              </a:rPr>
              <a:t>Why </a:t>
            </a:r>
            <a:r>
              <a:rPr lang="en-US" b="1" dirty="0" smtClean="0">
                <a:solidFill>
                  <a:schemeClr val="tx2"/>
                </a:solidFill>
              </a:rPr>
              <a:t>are the bricks in the photo a better </a:t>
            </a:r>
            <a:r>
              <a:rPr lang="en-US" b="1" dirty="0">
                <a:solidFill>
                  <a:schemeClr val="tx2"/>
                </a:solidFill>
              </a:rPr>
              <a:t>design?</a:t>
            </a:r>
            <a:endParaRPr lang="en-US" b="1" dirty="0" smtClean="0"/>
          </a:p>
          <a:p>
            <a:pPr eaLnBrk="1" hangingPunct="1">
              <a:spcBef>
                <a:spcPct val="0"/>
              </a:spcBef>
            </a:pPr>
            <a:endParaRPr lang="en-US" i="1" dirty="0"/>
          </a:p>
          <a:p>
            <a:pPr eaLnBrk="1" hangingPunct="1">
              <a:spcBef>
                <a:spcPct val="0"/>
              </a:spcBef>
            </a:pPr>
            <a:r>
              <a:rPr lang="en-US" b="1" dirty="0" smtClean="0"/>
              <a:t>Tell the class: </a:t>
            </a:r>
            <a:r>
              <a:rPr lang="en-US" i="1" dirty="0" smtClean="0"/>
              <a:t>In this photo the block was redesigned with handholds for easier carrying and to make it lighter. </a:t>
            </a:r>
          </a:p>
          <a:p>
            <a:pPr eaLnBrk="1" hangingPunct="1">
              <a:spcBef>
                <a:spcPct val="0"/>
              </a:spcBef>
            </a:pPr>
            <a:endParaRPr lang="en-US" i="1" dirty="0"/>
          </a:p>
          <a:p>
            <a:pPr eaLnBrk="1" hangingPunct="1">
              <a:spcBef>
                <a:spcPct val="0"/>
              </a:spcBef>
            </a:pPr>
            <a:r>
              <a:rPr lang="en-US" dirty="0" smtClean="0"/>
              <a:t>Background Information on bricklaying: </a:t>
            </a:r>
          </a:p>
          <a:p>
            <a:r>
              <a:rPr lang="en-US" dirty="0" smtClean="0"/>
              <a:t>It </a:t>
            </a:r>
            <a:r>
              <a:rPr lang="en-US" dirty="0"/>
              <a:t>is not uncommon for a bricklayer to handle 200 concrete masonry units per day, and they each weigh 38 lbs or more,” said Jennifer Hess, </a:t>
            </a:r>
            <a:r>
              <a:rPr lang="en-US" dirty="0" smtClean="0"/>
              <a:t>PhD. </a:t>
            </a:r>
            <a:r>
              <a:rPr lang="en-US" dirty="0"/>
              <a:t>“That means a bricklayer handles about 7,600 lbs of block during an 8-hour work day. In a week of this work, he lifts the equivalent of </a:t>
            </a:r>
            <a:r>
              <a:rPr lang="en-US" u="sng" dirty="0"/>
              <a:t>more than five Ford F-350 pick-up trucks</a:t>
            </a:r>
            <a:r>
              <a:rPr lang="en-US" dirty="0"/>
              <a:t>. Both bricklayers and mason </a:t>
            </a:r>
            <a:r>
              <a:rPr lang="en-US" dirty="0" smtClean="0"/>
              <a:t>tenders </a:t>
            </a:r>
            <a:r>
              <a:rPr lang="en-US" dirty="0"/>
              <a:t>perform physically demanding work, day after day.” </a:t>
            </a:r>
            <a:endParaRPr lang="en-US" dirty="0" smtClean="0"/>
          </a:p>
          <a:p>
            <a:endParaRPr lang="en-US" i="1" dirty="0"/>
          </a:p>
          <a:p>
            <a:r>
              <a:rPr lang="en-US" dirty="0" smtClean="0">
                <a:cs typeface="Times New Roman" pitchFamily="18" charset="0"/>
              </a:rPr>
              <a:t>Source: Researchers Identify Incentives And Barriers To Adoption Of Back-Saving Best Practices Among Masonry Contractors, CPWR, August 16, 2010. </a:t>
            </a:r>
            <a:endParaRPr lang="en-US" i="1" dirty="0" smtClean="0">
              <a:cs typeface="Times New Roman" pitchFamily="18" charset="0"/>
            </a:endParaRP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517C5-AAB7-487D-AFE8-ED01178793C0}" type="slidenum">
              <a:rPr lang="en-US"/>
              <a:pPr fontAlgn="base">
                <a:spcBef>
                  <a:spcPct val="0"/>
                </a:spcBef>
                <a:spcAft>
                  <a:spcPct val="0"/>
                </a:spcAft>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Ask the class: </a:t>
            </a:r>
            <a:r>
              <a:rPr lang="en-US" b="1" dirty="0">
                <a:solidFill>
                  <a:schemeClr val="tx2"/>
                </a:solidFill>
              </a:rPr>
              <a:t>Do you use poorly designed tools on your job? If so, please </a:t>
            </a:r>
            <a:r>
              <a:rPr lang="en-US" b="1" dirty="0" smtClean="0">
                <a:solidFill>
                  <a:schemeClr val="tx2"/>
                </a:solidFill>
              </a:rPr>
              <a:t>describe them.</a:t>
            </a:r>
            <a:endParaRPr lang="en-US" b="1" dirty="0">
              <a:solidFill>
                <a:schemeClr val="tx2"/>
              </a:solidFill>
            </a:endParaRPr>
          </a:p>
          <a:p>
            <a:endParaRPr lang="en-US" b="1" dirty="0" smtClean="0">
              <a:solidFill>
                <a:schemeClr val="tx2"/>
              </a:solidFill>
            </a:endParaRPr>
          </a:p>
          <a:p>
            <a:r>
              <a:rPr lang="en-US" b="1" dirty="0" smtClean="0">
                <a:solidFill>
                  <a:schemeClr val="tx2"/>
                </a:solidFill>
              </a:rPr>
              <a:t>What would you look for in a hand tool? </a:t>
            </a:r>
          </a:p>
          <a:p>
            <a:r>
              <a:rPr lang="en-US" dirty="0" smtClean="0"/>
              <a:t>The </a:t>
            </a:r>
            <a:r>
              <a:rPr lang="en-US" dirty="0"/>
              <a:t>best tool is one that:</a:t>
            </a:r>
          </a:p>
          <a:p>
            <a:r>
              <a:rPr lang="en-US" dirty="0"/>
              <a:t>• </a:t>
            </a:r>
            <a:r>
              <a:rPr lang="en-US" i="1" dirty="0"/>
              <a:t>Fits the job you are </a:t>
            </a:r>
            <a:r>
              <a:rPr lang="en-US" i="1" dirty="0" smtClean="0"/>
              <a:t>doing.</a:t>
            </a:r>
            <a:endParaRPr lang="en-US" i="1" dirty="0"/>
          </a:p>
          <a:p>
            <a:r>
              <a:rPr lang="en-US" i="1" dirty="0"/>
              <a:t>• Fits the work space </a:t>
            </a:r>
            <a:r>
              <a:rPr lang="en-US" i="1" dirty="0" smtClean="0"/>
              <a:t>available.</a:t>
            </a:r>
            <a:endParaRPr lang="en-US" i="1" dirty="0"/>
          </a:p>
          <a:p>
            <a:r>
              <a:rPr lang="en-US" i="1" dirty="0"/>
              <a:t>• Reduces the force you need to </a:t>
            </a:r>
            <a:r>
              <a:rPr lang="en-US" i="1" dirty="0" smtClean="0"/>
              <a:t>apply.</a:t>
            </a:r>
            <a:r>
              <a:rPr lang="en-US" i="1" dirty="0"/>
              <a:t> It should be balanced and not tip backwards or forwards. </a:t>
            </a:r>
          </a:p>
          <a:p>
            <a:r>
              <a:rPr lang="en-US" i="1" dirty="0" smtClean="0"/>
              <a:t>• Fits </a:t>
            </a:r>
            <a:r>
              <a:rPr lang="en-US" i="1" dirty="0"/>
              <a:t>your </a:t>
            </a:r>
            <a:r>
              <a:rPr lang="en-US" i="1" dirty="0" smtClean="0"/>
              <a:t>hand. </a:t>
            </a:r>
            <a:r>
              <a:rPr lang="en-US" i="1" dirty="0"/>
              <a:t>It should be comfortable in your hand — not too thick, too small or too short. It should have a non-slip handle made of soft material, like rubber or plastic. No sharp edges, finger grooves or ridges in the handle.</a:t>
            </a:r>
          </a:p>
          <a:p>
            <a:r>
              <a:rPr lang="en-US" i="1" dirty="0" smtClean="0"/>
              <a:t>• </a:t>
            </a:r>
            <a:r>
              <a:rPr lang="en-US" i="1" dirty="0"/>
              <a:t>Can be used in a comfortable work </a:t>
            </a:r>
            <a:r>
              <a:rPr lang="en-US" i="1" dirty="0" smtClean="0"/>
              <a:t>position.</a:t>
            </a:r>
            <a:endParaRPr lang="en-US" b="1" i="1" dirty="0" smtClean="0"/>
          </a:p>
          <a:p>
            <a:pPr eaLnBrk="1" hangingPunct="1">
              <a:spcBef>
                <a:spcPct val="0"/>
              </a:spcBef>
            </a:pPr>
            <a:endParaRPr lang="en-US" b="1" dirty="0" smtClean="0"/>
          </a:p>
          <a:p>
            <a:pPr eaLnBrk="1" hangingPunct="1">
              <a:spcBef>
                <a:spcPct val="0"/>
              </a:spcBef>
            </a:pPr>
            <a:r>
              <a:rPr lang="en-US" u="sng" dirty="0"/>
              <a:t>See handout</a:t>
            </a:r>
            <a:r>
              <a:rPr lang="en-US" u="sng" dirty="0" smtClean="0"/>
              <a:t>: Checklist For </a:t>
            </a:r>
            <a:r>
              <a:rPr lang="en-US" u="sng" dirty="0"/>
              <a:t>H</a:t>
            </a:r>
            <a:r>
              <a:rPr lang="en-US" u="sng" dirty="0" smtClean="0"/>
              <a:t>and </a:t>
            </a:r>
            <a:r>
              <a:rPr lang="en-US" u="sng" dirty="0"/>
              <a:t>T</a:t>
            </a:r>
            <a:r>
              <a:rPr lang="en-US" u="sng" dirty="0" smtClean="0"/>
              <a:t>ool Selection. Adapted f</a:t>
            </a:r>
            <a:r>
              <a:rPr lang="en-US" dirty="0" smtClean="0"/>
              <a:t>rom Easy </a:t>
            </a:r>
            <a:r>
              <a:rPr lang="en-US" dirty="0"/>
              <a:t>Ergonomics: A Guide to Selecting Non-Powered Hand </a:t>
            </a:r>
            <a:r>
              <a:rPr lang="en-US" dirty="0" smtClean="0"/>
              <a:t>Tools, Cal/OSHA/NIOSH</a:t>
            </a:r>
            <a:r>
              <a:rPr lang="en-US" b="1" dirty="0" smtClean="0"/>
              <a:t>.</a:t>
            </a:r>
            <a:endParaRPr lang="en-US" b="1" dirty="0"/>
          </a:p>
          <a:p>
            <a:pPr eaLnBrk="1" hangingPunct="1">
              <a:spcBef>
                <a:spcPct val="0"/>
              </a:spcBef>
            </a:pPr>
            <a:r>
              <a:rPr lang="en-US" u="sng" dirty="0" smtClean="0"/>
              <a:t> </a:t>
            </a:r>
            <a:endParaRPr lang="en-US" b="1" dirty="0" smtClean="0">
              <a:solidFill>
                <a:schemeClr val="tx2"/>
              </a:solidFill>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E49EA-E25D-48B0-94DD-0D36F8538E68}" type="slidenum">
              <a:rPr lang="en-US"/>
              <a:pPr fontAlgn="base">
                <a:spcBef>
                  <a:spcPct val="0"/>
                </a:spcBef>
                <a:spcAft>
                  <a:spcPct val="0"/>
                </a:spcAft>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Information from the sources listed on the slide were used to develop this program.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258AA-0815-4617-9020-A824397C9EFC}"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646613" cy="3486150"/>
          </a:xfrm>
        </p:spPr>
      </p:sp>
      <p:sp>
        <p:nvSpPr>
          <p:cNvPr id="3" name="Notes Placeholder 2"/>
          <p:cNvSpPr>
            <a:spLocks noGrp="1"/>
          </p:cNvSpPr>
          <p:nvPr>
            <p:ph type="body" idx="1"/>
          </p:nvPr>
        </p:nvSpPr>
        <p:spPr/>
        <p:txBody>
          <a:bodyPr/>
          <a:lstStyle/>
          <a:p>
            <a:r>
              <a:rPr lang="en-US" b="1" dirty="0" smtClean="0"/>
              <a:t>Tell the class</a:t>
            </a:r>
            <a:r>
              <a:rPr lang="en-US" b="1" dirty="0"/>
              <a:t>: </a:t>
            </a:r>
            <a:r>
              <a:rPr lang="en-US" i="1" dirty="0"/>
              <a:t>Use a power tool when you can. A power tool can </a:t>
            </a:r>
            <a:r>
              <a:rPr lang="en-US" i="1" dirty="0" smtClean="0"/>
              <a:t>reduce repetition and damage to your </a:t>
            </a:r>
            <a:r>
              <a:rPr lang="en-US" i="1" dirty="0"/>
              <a:t>hand</a:t>
            </a:r>
            <a:r>
              <a:rPr lang="en-US" i="1" dirty="0" smtClean="0"/>
              <a:t>.</a:t>
            </a:r>
            <a:endParaRPr lang="en-US" b="1" i="1" dirty="0"/>
          </a:p>
          <a:p>
            <a:endParaRPr lang="en-US" i="1"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30</a:t>
            </a:fld>
            <a:endParaRPr lang="en-US" dirty="0"/>
          </a:p>
        </p:txBody>
      </p:sp>
    </p:spTree>
    <p:extLst>
      <p:ext uri="{BB962C8B-B14F-4D97-AF65-F5344CB8AC3E}">
        <p14:creationId xmlns:p14="http://schemas.microsoft.com/office/powerpoint/2010/main" val="1225692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How </a:t>
            </a:r>
            <a:r>
              <a:rPr lang="en-US" b="1" dirty="0">
                <a:solidFill>
                  <a:schemeClr val="tx2"/>
                </a:solidFill>
              </a:rPr>
              <a:t>can work be done differently to reduce risk factors at your job</a:t>
            </a:r>
            <a:r>
              <a:rPr lang="en-US" b="1" dirty="0" smtClean="0">
                <a:solidFill>
                  <a:schemeClr val="tx2"/>
                </a:solidFill>
              </a:rPr>
              <a:t>?</a:t>
            </a:r>
          </a:p>
          <a:p>
            <a:pPr eaLnBrk="1" hangingPunct="1">
              <a:spcBef>
                <a:spcPct val="0"/>
              </a:spcBef>
            </a:pPr>
            <a:endParaRPr lang="en-US" b="1" dirty="0" smtClean="0">
              <a:solidFill>
                <a:schemeClr val="tx2"/>
              </a:solidFill>
            </a:endParaRPr>
          </a:p>
          <a:p>
            <a:pPr eaLnBrk="1" hangingPunct="1">
              <a:spcBef>
                <a:spcPct val="0"/>
              </a:spcBef>
            </a:pPr>
            <a:r>
              <a:rPr lang="en-US" dirty="0" smtClean="0"/>
              <a:t>Refer to examples on the slide.</a:t>
            </a:r>
          </a:p>
          <a:p>
            <a:pPr eaLnBrk="1" hangingPunct="1">
              <a:spcBef>
                <a:spcPct val="0"/>
              </a:spcBef>
            </a:pPr>
            <a:endParaRPr lang="en-US" b="1" dirty="0">
              <a:solidFill>
                <a:schemeClr val="tx2"/>
              </a:solidFill>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smtClean="0">
              <a:solidFill>
                <a:schemeClr val="tx2"/>
              </a:solidFill>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7802A-5471-4E94-9538-8AA646AB913F}" type="slidenum">
              <a:rPr lang="en-US"/>
              <a:pPr fontAlgn="base">
                <a:spcBef>
                  <a:spcPct val="0"/>
                </a:spcBef>
                <a:spcAft>
                  <a:spcPct val="0"/>
                </a:spcAft>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0" dirty="0"/>
              <a:t>Ask the class</a:t>
            </a:r>
            <a:r>
              <a:rPr lang="en-US" b="1" i="0" dirty="0" smtClean="0"/>
              <a:t>: </a:t>
            </a:r>
            <a:r>
              <a:rPr lang="en-US" b="1" dirty="0" smtClean="0">
                <a:solidFill>
                  <a:schemeClr val="tx2"/>
                </a:solidFill>
              </a:rPr>
              <a:t>How can risk factors be reduced by better planning and organization?</a:t>
            </a:r>
          </a:p>
          <a:p>
            <a:pPr eaLnBrk="1" hangingPunct="1">
              <a:spcBef>
                <a:spcPct val="0"/>
              </a:spcBef>
            </a:pPr>
            <a:endParaRPr lang="en-US" b="1" dirty="0">
              <a:solidFill>
                <a:schemeClr val="tx2"/>
              </a:solidFill>
            </a:endParaRPr>
          </a:p>
          <a:p>
            <a:pPr eaLnBrk="1" hangingPunct="1">
              <a:spcBef>
                <a:spcPct val="0"/>
              </a:spcBef>
            </a:pPr>
            <a:r>
              <a:rPr lang="en-US" dirty="0"/>
              <a:t>Refer to examples on the slide.</a:t>
            </a:r>
          </a:p>
          <a:p>
            <a:pPr eaLnBrk="1" hangingPunct="1">
              <a:spcBef>
                <a:spcPct val="0"/>
              </a:spcBef>
            </a:pPr>
            <a:endParaRPr lang="en-US" b="1" i="1" dirty="0"/>
          </a:p>
          <a:p>
            <a:pPr eaLnBrk="1" hangingPunct="1">
              <a:spcBef>
                <a:spcPct val="0"/>
              </a:spcBef>
            </a:pPr>
            <a:endParaRPr lang="en-US" b="1" i="1" dirty="0"/>
          </a:p>
          <a:p>
            <a:pPr eaLnBrk="1" hangingPunct="1">
              <a:spcBef>
                <a:spcPct val="0"/>
              </a:spcBef>
            </a:pPr>
            <a:endParaRPr lang="en-US"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7AC6E-C9E5-41C0-ABCF-E1CBBBE4D42D}" type="slidenum">
              <a:rPr lang="en-US"/>
              <a:pPr fontAlgn="base">
                <a:spcBef>
                  <a:spcPct val="0"/>
                </a:spcBef>
                <a:spcAft>
                  <a:spcPct val="0"/>
                </a:spcAft>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eaLnBrk="1" hangingPunct="1">
              <a:spcBef>
                <a:spcPct val="0"/>
              </a:spcBef>
            </a:pPr>
            <a:r>
              <a:rPr lang="en-US" b="1" dirty="0" smtClean="0"/>
              <a:t>Ask </a:t>
            </a:r>
            <a:r>
              <a:rPr lang="en-US" b="1" dirty="0"/>
              <a:t>the class</a:t>
            </a:r>
            <a:r>
              <a:rPr lang="en-US" b="1" dirty="0" smtClean="0"/>
              <a:t>: </a:t>
            </a:r>
            <a:r>
              <a:rPr lang="en-US" b="1" dirty="0">
                <a:solidFill>
                  <a:schemeClr val="tx2"/>
                </a:solidFill>
              </a:rPr>
              <a:t>What training have you received </a:t>
            </a:r>
            <a:r>
              <a:rPr lang="en-US" b="1" dirty="0" smtClean="0">
                <a:solidFill>
                  <a:schemeClr val="tx2"/>
                </a:solidFill>
              </a:rPr>
              <a:t>about MSDs or ergonomics </a:t>
            </a:r>
            <a:r>
              <a:rPr lang="en-US" b="1" dirty="0">
                <a:solidFill>
                  <a:schemeClr val="tx2"/>
                </a:solidFill>
              </a:rPr>
              <a:t>at </a:t>
            </a:r>
            <a:r>
              <a:rPr lang="en-US" b="1" dirty="0" smtClean="0">
                <a:solidFill>
                  <a:schemeClr val="tx2"/>
                </a:solidFill>
              </a:rPr>
              <a:t>work?</a:t>
            </a:r>
          </a:p>
          <a:p>
            <a:pPr defTabSz="924458" eaLnBrk="1" hangingPunct="1">
              <a:spcBef>
                <a:spcPct val="0"/>
              </a:spcBef>
            </a:pPr>
            <a:endParaRPr lang="en-US" b="1" dirty="0">
              <a:solidFill>
                <a:schemeClr val="tx2"/>
              </a:solidFill>
            </a:endParaRPr>
          </a:p>
          <a:p>
            <a:pPr defTabSz="924458" eaLnBrk="1" hangingPunct="1">
              <a:spcBef>
                <a:spcPct val="0"/>
              </a:spcBef>
            </a:pPr>
            <a:r>
              <a:rPr lang="en-US" b="1" dirty="0"/>
              <a:t>Tell the class</a:t>
            </a:r>
            <a:r>
              <a:rPr lang="en-US" dirty="0"/>
              <a:t>: </a:t>
            </a:r>
            <a:r>
              <a:rPr lang="en-US" i="1" dirty="0"/>
              <a:t>Training on </a:t>
            </a:r>
            <a:r>
              <a:rPr lang="en-US" i="1" dirty="0" smtClean="0"/>
              <a:t>MSDs should </a:t>
            </a:r>
            <a:r>
              <a:rPr lang="en-US" i="1" dirty="0"/>
              <a:t>occur </a:t>
            </a:r>
            <a:r>
              <a:rPr lang="en-US" i="1" u="sng" dirty="0"/>
              <a:t>before</a:t>
            </a:r>
            <a:r>
              <a:rPr lang="en-US" i="1" dirty="0"/>
              <a:t> a person </a:t>
            </a:r>
            <a:r>
              <a:rPr lang="en-US" i="1" dirty="0" smtClean="0"/>
              <a:t>starts their job</a:t>
            </a:r>
            <a:r>
              <a:rPr lang="en-US" dirty="0" smtClean="0"/>
              <a:t>. </a:t>
            </a:r>
            <a:r>
              <a:rPr lang="en-US" i="1" dirty="0" smtClean="0"/>
              <a:t>It should include:</a:t>
            </a:r>
          </a:p>
          <a:p>
            <a:pPr marL="171450" indent="-171450" defTabSz="924458" eaLnBrk="1" hangingPunct="1">
              <a:spcBef>
                <a:spcPct val="0"/>
              </a:spcBef>
              <a:buFont typeface="Arial" pitchFamily="34" charset="0"/>
              <a:buChar char="•"/>
            </a:pPr>
            <a:r>
              <a:rPr lang="en-US" i="1" dirty="0" smtClean="0"/>
              <a:t>Understanding how risk factors can increase their chance of injury</a:t>
            </a:r>
          </a:p>
          <a:p>
            <a:pPr marL="171450" indent="-171450" defTabSz="924458" eaLnBrk="1" hangingPunct="1">
              <a:spcBef>
                <a:spcPct val="0"/>
              </a:spcBef>
              <a:buFont typeface="Arial" pitchFamily="34" charset="0"/>
              <a:buChar char="•"/>
            </a:pPr>
            <a:r>
              <a:rPr lang="en-US" i="1" dirty="0" smtClean="0"/>
              <a:t>Learning about solutions</a:t>
            </a:r>
          </a:p>
          <a:p>
            <a:pPr marL="171450" indent="-171450" defTabSz="924458" eaLnBrk="1" hangingPunct="1">
              <a:spcBef>
                <a:spcPct val="0"/>
              </a:spcBef>
              <a:buFont typeface="Arial" pitchFamily="34" charset="0"/>
              <a:buChar char="•"/>
            </a:pPr>
            <a:r>
              <a:rPr lang="en-US" i="1" dirty="0" smtClean="0"/>
              <a:t>Learning about new equipment, tools and work methods </a:t>
            </a:r>
          </a:p>
          <a:p>
            <a:pPr marL="171450" indent="-171450" defTabSz="924458" eaLnBrk="1" hangingPunct="1">
              <a:spcBef>
                <a:spcPct val="0"/>
              </a:spcBef>
              <a:buFont typeface="Arial" pitchFamily="34" charset="0"/>
              <a:buChar char="•"/>
            </a:pPr>
            <a:r>
              <a:rPr lang="en-US" i="1" dirty="0" smtClean="0"/>
              <a:t>Discussing how to make ergonomic changes.</a:t>
            </a:r>
            <a:endParaRPr lang="en-US" i="1" dirty="0"/>
          </a:p>
          <a:p>
            <a:pPr defTabSz="924458" eaLnBrk="1" hangingPunct="1">
              <a:spcBef>
                <a:spcPct val="0"/>
              </a:spcBef>
            </a:pPr>
            <a:endParaRPr lang="en-US" dirty="0"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6DA86F-35A3-4F26-899B-330C5BD24C69}" type="slidenum">
              <a:rPr lang="en-US"/>
              <a:pPr fontAlgn="base">
                <a:spcBef>
                  <a:spcPct val="0"/>
                </a:spcBef>
                <a:spcAft>
                  <a:spcPct val="0"/>
                </a:spcAft>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xfrm>
            <a:off x="1066800" y="762000"/>
            <a:ext cx="4648200" cy="3486150"/>
          </a:xfrm>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a:t>
            </a:r>
            <a:r>
              <a:rPr lang="en-US" dirty="0" smtClean="0"/>
              <a:t> </a:t>
            </a:r>
            <a:r>
              <a:rPr lang="en-US" b="1" dirty="0" smtClean="0">
                <a:solidFill>
                  <a:schemeClr val="tx2"/>
                </a:solidFill>
              </a:rPr>
              <a:t>How many of you have participated in a worksite stretch and flex program? What are the pros and cons?</a:t>
            </a:r>
          </a:p>
          <a:p>
            <a:pPr eaLnBrk="1" hangingPunct="1">
              <a:spcBef>
                <a:spcPct val="0"/>
              </a:spcBef>
            </a:pPr>
            <a:endParaRPr lang="en-US" dirty="0" smtClean="0"/>
          </a:p>
          <a:p>
            <a:pPr eaLnBrk="1" hangingPunct="1">
              <a:spcBef>
                <a:spcPct val="0"/>
              </a:spcBef>
            </a:pPr>
            <a:r>
              <a:rPr lang="en-US" i="1" dirty="0" smtClean="0"/>
              <a:t>Pros may include:</a:t>
            </a:r>
          </a:p>
          <a:p>
            <a:pPr marL="171450" indent="-171450" eaLnBrk="1" hangingPunct="1">
              <a:spcBef>
                <a:spcPct val="0"/>
              </a:spcBef>
              <a:buFont typeface="Arial" pitchFamily="34" charset="0"/>
              <a:buChar char="•"/>
            </a:pPr>
            <a:r>
              <a:rPr lang="en-US" i="1" dirty="0" smtClean="0"/>
              <a:t>Team building-people interact with each other</a:t>
            </a:r>
          </a:p>
          <a:p>
            <a:pPr marL="171450" indent="-171450" eaLnBrk="1" hangingPunct="1">
              <a:spcBef>
                <a:spcPct val="0"/>
              </a:spcBef>
              <a:buFont typeface="Arial" pitchFamily="34" charset="0"/>
              <a:buChar char="•"/>
            </a:pPr>
            <a:r>
              <a:rPr lang="en-US" i="1" dirty="0" smtClean="0"/>
              <a:t>Open </a:t>
            </a:r>
            <a:r>
              <a:rPr lang="en-US" i="1" dirty="0"/>
              <a:t>communication </a:t>
            </a:r>
            <a:r>
              <a:rPr lang="en-US" i="1" dirty="0" smtClean="0"/>
              <a:t>with crew members </a:t>
            </a:r>
            <a:r>
              <a:rPr lang="en-US" i="1" dirty="0"/>
              <a:t>	</a:t>
            </a:r>
            <a:endParaRPr lang="en-US" i="1" dirty="0" smtClean="0"/>
          </a:p>
          <a:p>
            <a:pPr marL="171450" indent="-171450" eaLnBrk="1" hangingPunct="1">
              <a:spcBef>
                <a:spcPct val="0"/>
              </a:spcBef>
              <a:buFont typeface="Arial" pitchFamily="34" charset="0"/>
              <a:buChar char="•"/>
            </a:pPr>
            <a:r>
              <a:rPr lang="en-US" i="1" dirty="0" smtClean="0"/>
              <a:t>Easy to implement</a:t>
            </a:r>
          </a:p>
          <a:p>
            <a:pPr marL="171450" indent="-171450" eaLnBrk="1" hangingPunct="1">
              <a:spcBef>
                <a:spcPct val="0"/>
              </a:spcBef>
              <a:buFont typeface="Arial" pitchFamily="34" charset="0"/>
              <a:buChar char="•"/>
            </a:pPr>
            <a:r>
              <a:rPr lang="en-US" i="1" dirty="0" smtClean="0"/>
              <a:t>Low cost solution.</a:t>
            </a:r>
          </a:p>
          <a:p>
            <a:pPr eaLnBrk="1" hangingPunct="1">
              <a:spcBef>
                <a:spcPct val="0"/>
              </a:spcBef>
            </a:pPr>
            <a:endParaRPr lang="en-US" i="1" dirty="0" smtClean="0"/>
          </a:p>
          <a:p>
            <a:pPr eaLnBrk="1" hangingPunct="1">
              <a:spcBef>
                <a:spcPct val="0"/>
              </a:spcBef>
            </a:pPr>
            <a:r>
              <a:rPr lang="en-US" i="1" dirty="0" smtClean="0"/>
              <a:t>Cons may include:</a:t>
            </a:r>
          </a:p>
          <a:p>
            <a:pPr marL="171450" indent="-171450" eaLnBrk="1" hangingPunct="1">
              <a:spcBef>
                <a:spcPct val="0"/>
              </a:spcBef>
              <a:buFont typeface="Arial" pitchFamily="34" charset="0"/>
              <a:buChar char="•"/>
            </a:pPr>
            <a:r>
              <a:rPr lang="en-US" i="1" dirty="0" smtClean="0"/>
              <a:t>Not taken seriously</a:t>
            </a:r>
          </a:p>
          <a:p>
            <a:pPr marL="171450" indent="-171450" eaLnBrk="1" hangingPunct="1">
              <a:spcBef>
                <a:spcPct val="0"/>
              </a:spcBef>
              <a:buFont typeface="Arial" pitchFamily="34" charset="0"/>
              <a:buChar char="•"/>
            </a:pPr>
            <a:r>
              <a:rPr lang="en-US" i="1" dirty="0" smtClean="0"/>
              <a:t>Exercises may not be done properly</a:t>
            </a:r>
          </a:p>
          <a:p>
            <a:pPr marL="171450" indent="-171450" eaLnBrk="1" hangingPunct="1">
              <a:spcBef>
                <a:spcPct val="0"/>
              </a:spcBef>
              <a:buFont typeface="Arial" pitchFamily="34" charset="0"/>
              <a:buChar char="•"/>
            </a:pPr>
            <a:r>
              <a:rPr lang="en-US" i="1" dirty="0" smtClean="0"/>
              <a:t>Puts pressure on workers to take the responsibility for solutions </a:t>
            </a:r>
          </a:p>
          <a:p>
            <a:pPr marL="171450" indent="-171450" eaLnBrk="1" hangingPunct="1">
              <a:spcBef>
                <a:spcPct val="0"/>
              </a:spcBef>
              <a:buFont typeface="Arial" pitchFamily="34" charset="0"/>
              <a:buChar char="•"/>
            </a:pPr>
            <a:r>
              <a:rPr lang="en-US" i="1" dirty="0" smtClean="0"/>
              <a:t>Workers may feel self-conscious. </a:t>
            </a:r>
          </a:p>
          <a:p>
            <a:pPr eaLnBrk="1" hangingPunct="1">
              <a:spcBef>
                <a:spcPct val="0"/>
              </a:spcBef>
            </a:pPr>
            <a:endParaRPr lang="en-US" i="1" dirty="0" smtClean="0"/>
          </a:p>
          <a:p>
            <a:pPr eaLnBrk="1" hangingPunct="1">
              <a:spcBef>
                <a:spcPct val="0"/>
              </a:spcBef>
            </a:pPr>
            <a:r>
              <a:rPr lang="en-US" i="1" dirty="0" smtClean="0">
                <a:solidFill>
                  <a:prstClr val="black"/>
                </a:solidFill>
              </a:rPr>
              <a:t>Talk to your medical provider before participating in any stretch &amp; flex program. Stretching programs are usually conducted during the morning safety briefing and are usually 5-10 minutes long. You should exercise judgment and should not perform motions that may aggravate previous injuries or other physical conditions</a:t>
            </a:r>
            <a:endParaRPr lang="en-US" i="1" dirty="0" smtClean="0"/>
          </a:p>
          <a:p>
            <a:pPr eaLnBrk="1" hangingPunct="1">
              <a:spcBef>
                <a:spcPct val="0"/>
              </a:spcBef>
            </a:pPr>
            <a:endParaRPr lang="en-US" i="1" dirty="0" smtClean="0"/>
          </a:p>
          <a:p>
            <a:pPr lvl="0" eaLnBrk="1" hangingPunct="1">
              <a:spcBef>
                <a:spcPct val="0"/>
              </a:spcBef>
            </a:pPr>
            <a:r>
              <a:rPr lang="en-US" b="1" i="1" dirty="0" smtClean="0">
                <a:solidFill>
                  <a:prstClr val="black"/>
                </a:solidFill>
              </a:rPr>
              <a:t>Remember—these programs are not a solution in and of themselves to MSDs. </a:t>
            </a:r>
          </a:p>
          <a:p>
            <a:pPr eaLnBrk="1" hangingPunct="1">
              <a:spcBef>
                <a:spcPct val="0"/>
              </a:spcBef>
            </a:pPr>
            <a:endParaRPr lang="en-US" i="1"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2D03BD-F6E7-4A97-8C60-292537CA8210}" type="slidenum">
              <a:rPr lang="en-US"/>
              <a:pPr fontAlgn="base">
                <a:spcBef>
                  <a:spcPct val="0"/>
                </a:spcBef>
                <a:spcAft>
                  <a:spcPct val="0"/>
                </a:spcAft>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a:t>
            </a:r>
            <a:r>
              <a:rPr lang="en-US" dirty="0" smtClean="0"/>
              <a:t>: </a:t>
            </a:r>
            <a:r>
              <a:rPr lang="en-US" i="1" dirty="0" smtClean="0"/>
              <a:t>Back belts have been studied extensively and experts have concluded that they are not effective in preventing back injuries. The National Institute for Occupational Safety and Health (NIOSH) recommends that employers not rely on back belts to protect worker from repeated lifting, pushing, pulling, twisting, or bending. Instead, NIOSH recommends that employers implement a comprehensive ergonomics program that includes workplace assessment, hazard reduction, and worker training. </a:t>
            </a:r>
          </a:p>
          <a:p>
            <a:pPr eaLnBrk="1" hangingPunct="1">
              <a:spcBef>
                <a:spcPct val="0"/>
              </a:spcBef>
            </a:pPr>
            <a:endParaRPr lang="en-US" dirty="0" smtClean="0"/>
          </a:p>
          <a:p>
            <a:pPr eaLnBrk="1" hangingPunct="1">
              <a:spcBef>
                <a:spcPct val="0"/>
              </a:spcBef>
            </a:pPr>
            <a:r>
              <a:rPr lang="en-US" dirty="0" smtClean="0"/>
              <a:t>The National Institute for Occupational Safety and Health (or NIOSH) is the United States’ federal agency responsible for conducting research and making recommendations for the prevention of work-related injury and illness. NIOSH is part of the Centers for Disease Control and Prevention (CDC) within the U.S. Department of Health and Human Services. </a:t>
            </a:r>
          </a:p>
          <a:p>
            <a:pPr eaLnBrk="1" hangingPunct="1">
              <a:spcBef>
                <a:spcPct val="0"/>
              </a:spcBef>
            </a:pPr>
            <a:endParaRPr lang="en-US" dirty="0"/>
          </a:p>
          <a:p>
            <a:pPr eaLnBrk="1" hangingPunct="1">
              <a:spcBef>
                <a:spcPct val="0"/>
              </a:spcBef>
            </a:pPr>
            <a:r>
              <a:rPr lang="en-US" b="1" dirty="0"/>
              <a:t>Ask the class</a:t>
            </a:r>
            <a:r>
              <a:rPr lang="en-US" b="1" dirty="0" smtClean="0"/>
              <a:t>:</a:t>
            </a:r>
            <a:r>
              <a:rPr lang="en-US" b="1" dirty="0">
                <a:solidFill>
                  <a:schemeClr val="accent1">
                    <a:lumMod val="75000"/>
                  </a:schemeClr>
                </a:solidFill>
              </a:rPr>
              <a:t> What are some examples of PPEs that can help reduce </a:t>
            </a:r>
            <a:r>
              <a:rPr lang="en-US" b="1" dirty="0" smtClean="0">
                <a:solidFill>
                  <a:schemeClr val="accent1">
                    <a:lumMod val="75000"/>
                  </a:schemeClr>
                </a:solidFill>
              </a:rPr>
              <a:t>MSDs? </a:t>
            </a:r>
          </a:p>
          <a:p>
            <a:pPr marL="171450" indent="-171450" eaLnBrk="1" hangingPunct="1">
              <a:spcBef>
                <a:spcPct val="0"/>
              </a:spcBef>
              <a:buFont typeface="Arial" pitchFamily="34" charset="0"/>
              <a:buChar char="•"/>
            </a:pPr>
            <a:r>
              <a:rPr lang="en-US" dirty="0" smtClean="0"/>
              <a:t>Shoulder </a:t>
            </a:r>
            <a:r>
              <a:rPr lang="en-US" dirty="0"/>
              <a:t>pads</a:t>
            </a:r>
          </a:p>
          <a:p>
            <a:pPr marL="171450" indent="-171450" eaLnBrk="1" hangingPunct="1">
              <a:spcBef>
                <a:spcPct val="0"/>
              </a:spcBef>
              <a:buFont typeface="Arial" pitchFamily="34" charset="0"/>
              <a:buChar char="•"/>
            </a:pPr>
            <a:r>
              <a:rPr lang="en-US" dirty="0"/>
              <a:t>Knee pads </a:t>
            </a:r>
          </a:p>
          <a:p>
            <a:pPr marL="171450" indent="-171450" eaLnBrk="1" hangingPunct="1">
              <a:spcBef>
                <a:spcPct val="0"/>
              </a:spcBef>
              <a:buFont typeface="Arial" pitchFamily="34" charset="0"/>
              <a:buChar char="•"/>
            </a:pPr>
            <a:r>
              <a:rPr lang="en-US" dirty="0"/>
              <a:t>Vibration reducing gloves</a:t>
            </a:r>
          </a:p>
          <a:p>
            <a:pPr eaLnBrk="1" hangingPunct="1">
              <a:spcBef>
                <a:spcPct val="0"/>
              </a:spcBef>
            </a:pPr>
            <a:endParaRPr lang="en-US" dirty="0"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7A8B6-29FD-4CE8-BE76-D2E5FA8978D7}" type="slidenum">
              <a:rPr lang="en-US"/>
              <a:pPr fontAlgn="base">
                <a:spcBef>
                  <a:spcPct val="0"/>
                </a:spcBef>
                <a:spcAft>
                  <a:spcPct val="0"/>
                </a:spcAft>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the class: </a:t>
            </a:r>
            <a:r>
              <a:rPr lang="en-US" b="1" dirty="0" smtClean="0">
                <a:solidFill>
                  <a:schemeClr val="tx2"/>
                </a:solidFill>
              </a:rPr>
              <a:t>How do we address these challenges?</a:t>
            </a:r>
          </a:p>
          <a:p>
            <a:endParaRPr lang="en-US" dirty="0" smtClean="0"/>
          </a:p>
          <a:p>
            <a:r>
              <a:rPr lang="en-US" dirty="0" smtClean="0"/>
              <a:t>Points to raise in the discussion:</a:t>
            </a:r>
          </a:p>
          <a:p>
            <a:pPr marL="228600" indent="-228600">
              <a:buFont typeface="+mj-lt"/>
              <a:buAutoNum type="arabicPeriod"/>
            </a:pPr>
            <a:r>
              <a:rPr lang="en-US" dirty="0" smtClean="0"/>
              <a:t>MSDs are the leading cause of workers’ compensation claims. Most MSDs can be prevented</a:t>
            </a:r>
            <a:r>
              <a:rPr lang="en-US" dirty="0"/>
              <a:t>. </a:t>
            </a:r>
            <a:r>
              <a:rPr lang="en-US" dirty="0" smtClean="0"/>
              <a:t>Implementing </a:t>
            </a:r>
            <a:r>
              <a:rPr lang="en-US" dirty="0"/>
              <a:t>changes can reduce </a:t>
            </a:r>
            <a:r>
              <a:rPr lang="en-US" dirty="0" smtClean="0"/>
              <a:t>costs in </a:t>
            </a:r>
            <a:r>
              <a:rPr lang="en-US" dirty="0"/>
              <a:t>the long run</a:t>
            </a:r>
            <a:r>
              <a:rPr lang="en-US" dirty="0" smtClean="0"/>
              <a:t>.</a:t>
            </a:r>
          </a:p>
          <a:p>
            <a:pPr marL="228600" indent="-228600">
              <a:buFont typeface="+mj-lt"/>
              <a:buAutoNum type="arabicPeriod"/>
            </a:pPr>
            <a:r>
              <a:rPr lang="en-US" dirty="0" smtClean="0"/>
              <a:t>MSD injuries can be painful and disabling. Reducing MSDs can reduce the impact of workers’ injuries on their families and communities. Employers can save money by eliminating the costs of hiring and training others to replace injured workers.</a:t>
            </a:r>
          </a:p>
          <a:p>
            <a:pPr marL="228600" indent="-228600">
              <a:buFont typeface="+mj-lt"/>
              <a:buAutoNum type="arabicPeriod"/>
            </a:pPr>
            <a:r>
              <a:rPr lang="en-US" dirty="0" smtClean="0"/>
              <a:t>Investing in new tools and equipment can help reduce MSDs and improve production.</a:t>
            </a:r>
          </a:p>
          <a:p>
            <a:pPr marL="228600" indent="-228600">
              <a:buFont typeface="+mj-lt"/>
              <a:buAutoNum type="arabicPeriod"/>
            </a:pPr>
            <a:r>
              <a:rPr lang="en-US" dirty="0" smtClean="0"/>
              <a:t>Change may not come easily. However, workers are creative and should </a:t>
            </a:r>
            <a:r>
              <a:rPr lang="en-US" dirty="0"/>
              <a:t>be </a:t>
            </a:r>
            <a:r>
              <a:rPr lang="en-US" dirty="0" smtClean="0"/>
              <a:t>asked for their input. Workers can often come </a:t>
            </a:r>
            <a:r>
              <a:rPr lang="en-US" dirty="0"/>
              <a:t>up with </a:t>
            </a:r>
            <a:r>
              <a:rPr lang="en-US" dirty="0" smtClean="0"/>
              <a:t>new ways to approach things to </a:t>
            </a:r>
            <a:r>
              <a:rPr lang="en-US" dirty="0"/>
              <a:t>help make </a:t>
            </a:r>
            <a:r>
              <a:rPr lang="en-US" dirty="0" smtClean="0"/>
              <a:t>work safer and more efficient. </a:t>
            </a:r>
            <a:endParaRPr lang="en-US" dirty="0"/>
          </a:p>
          <a:p>
            <a:endParaRPr lang="en-US" b="1" dirty="0">
              <a:solidFill>
                <a:schemeClr val="tx2"/>
              </a:solidFill>
            </a:endParaRPr>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36</a:t>
            </a:fld>
            <a:endParaRPr lang="en-US" dirty="0"/>
          </a:p>
        </p:txBody>
      </p:sp>
    </p:spTree>
    <p:extLst>
      <p:ext uri="{BB962C8B-B14F-4D97-AF65-F5344CB8AC3E}">
        <p14:creationId xmlns:p14="http://schemas.microsoft.com/office/powerpoint/2010/main" val="2237836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638800" cy="4347210"/>
          </a:xfrm>
        </p:spPr>
        <p:txBody>
          <a:bodyPr/>
          <a:lstStyle/>
          <a:p>
            <a:pPr eaLnBrk="1" fontAlgn="auto" hangingPunct="1">
              <a:spcBef>
                <a:spcPts val="0"/>
              </a:spcBef>
              <a:spcAft>
                <a:spcPts val="0"/>
              </a:spcAft>
              <a:defRPr/>
            </a:pPr>
            <a:r>
              <a:rPr lang="en-US" dirty="0" smtClean="0"/>
              <a:t>Instructions for this activity:</a:t>
            </a:r>
          </a:p>
          <a:p>
            <a:pPr eaLnBrk="1" fontAlgn="auto" hangingPunct="1">
              <a:spcBef>
                <a:spcPts val="0"/>
              </a:spcBef>
              <a:spcAft>
                <a:spcPts val="0"/>
              </a:spcAft>
              <a:defRPr/>
            </a:pPr>
            <a:endParaRPr lang="en-US" dirty="0"/>
          </a:p>
          <a:p>
            <a:pPr marL="231115" indent="-231115" eaLnBrk="1" fontAlgn="auto" hangingPunct="1">
              <a:spcBef>
                <a:spcPts val="0"/>
              </a:spcBef>
              <a:spcAft>
                <a:spcPts val="0"/>
              </a:spcAft>
              <a:buFont typeface="+mj-lt"/>
              <a:buAutoNum type="arabicPeriod"/>
              <a:defRPr/>
            </a:pPr>
            <a:r>
              <a:rPr lang="en-US" dirty="0" smtClean="0"/>
              <a:t>Break the class into 5 small groups with 4-5 people in each group.</a:t>
            </a:r>
          </a:p>
          <a:p>
            <a:pPr marL="231115" indent="-231115" eaLnBrk="1" fontAlgn="auto" hangingPunct="1">
              <a:spcBef>
                <a:spcPts val="0"/>
              </a:spcBef>
              <a:spcAft>
                <a:spcPts val="0"/>
              </a:spcAft>
              <a:buFont typeface="+mj-lt"/>
              <a:buAutoNum type="arabicPeriod"/>
              <a:defRPr/>
            </a:pPr>
            <a:r>
              <a:rPr lang="en-US" dirty="0" smtClean="0"/>
              <a:t>Ask everyone to take out the </a:t>
            </a:r>
            <a:r>
              <a:rPr lang="en-US" u="sng" dirty="0" smtClean="0"/>
              <a:t>Construction Solutions Worksheet.</a:t>
            </a:r>
          </a:p>
          <a:p>
            <a:pPr marL="231115" indent="-231115" eaLnBrk="1" fontAlgn="auto" hangingPunct="1">
              <a:spcBef>
                <a:spcPts val="0"/>
              </a:spcBef>
              <a:spcAft>
                <a:spcPts val="0"/>
              </a:spcAft>
              <a:buFont typeface="+mj-lt"/>
              <a:buAutoNum type="arabicPeriod"/>
              <a:defRPr/>
            </a:pPr>
            <a:r>
              <a:rPr lang="en-US" dirty="0" smtClean="0"/>
              <a:t>Give each small group a different construction task trigger photo to discuss:</a:t>
            </a:r>
          </a:p>
          <a:p>
            <a:pPr marL="231115" indent="-231115" eaLnBrk="1" fontAlgn="auto" hangingPunct="1">
              <a:spcBef>
                <a:spcPts val="0"/>
              </a:spcBef>
              <a:spcAft>
                <a:spcPts val="0"/>
              </a:spcAft>
              <a:buFont typeface="Arial" pitchFamily="34" charset="0"/>
              <a:buChar char="•"/>
              <a:defRPr/>
            </a:pPr>
            <a:r>
              <a:rPr lang="en-US" dirty="0" smtClean="0"/>
              <a:t>Group #1: Screeding</a:t>
            </a:r>
          </a:p>
          <a:p>
            <a:pPr marL="231115" indent="-231115" eaLnBrk="1" fontAlgn="auto" hangingPunct="1">
              <a:spcBef>
                <a:spcPts val="0"/>
              </a:spcBef>
              <a:spcAft>
                <a:spcPts val="0"/>
              </a:spcAft>
              <a:buFont typeface="Arial" pitchFamily="34" charset="0"/>
              <a:buChar char="•"/>
              <a:defRPr/>
            </a:pPr>
            <a:r>
              <a:rPr lang="en-US" dirty="0" smtClean="0"/>
              <a:t>Group #2: Handling Drywall</a:t>
            </a:r>
          </a:p>
          <a:p>
            <a:pPr marL="231115" indent="-231115" eaLnBrk="1" fontAlgn="auto" hangingPunct="1">
              <a:spcBef>
                <a:spcPts val="0"/>
              </a:spcBef>
              <a:spcAft>
                <a:spcPts val="0"/>
              </a:spcAft>
              <a:buFont typeface="Arial" pitchFamily="34" charset="0"/>
              <a:buChar char="•"/>
              <a:defRPr/>
            </a:pPr>
            <a:r>
              <a:rPr lang="en-US" dirty="0" smtClean="0"/>
              <a:t>Group #3: Rebar Tying</a:t>
            </a:r>
          </a:p>
          <a:p>
            <a:pPr marL="231115" indent="-231115" eaLnBrk="1" fontAlgn="auto" hangingPunct="1">
              <a:spcBef>
                <a:spcPts val="0"/>
              </a:spcBef>
              <a:spcAft>
                <a:spcPts val="0"/>
              </a:spcAft>
              <a:buFont typeface="Arial" pitchFamily="34" charset="0"/>
              <a:buChar char="•"/>
              <a:defRPr/>
            </a:pPr>
            <a:r>
              <a:rPr lang="en-US" dirty="0" smtClean="0"/>
              <a:t>Group #4: Overhead Drilling</a:t>
            </a:r>
          </a:p>
          <a:p>
            <a:pPr marL="231115" indent="-231115" eaLnBrk="1" fontAlgn="auto" hangingPunct="1">
              <a:spcBef>
                <a:spcPts val="0"/>
              </a:spcBef>
              <a:spcAft>
                <a:spcPts val="0"/>
              </a:spcAft>
              <a:buFont typeface="Arial" pitchFamily="34" charset="0"/>
              <a:buChar char="•"/>
              <a:defRPr/>
            </a:pPr>
            <a:r>
              <a:rPr lang="en-US" dirty="0" smtClean="0"/>
              <a:t>Group #5: Caulking</a:t>
            </a:r>
          </a:p>
          <a:p>
            <a:pPr marL="228600" indent="-228600" eaLnBrk="1" fontAlgn="auto" hangingPunct="1">
              <a:spcBef>
                <a:spcPts val="0"/>
              </a:spcBef>
              <a:spcAft>
                <a:spcPts val="0"/>
              </a:spcAft>
              <a:defRPr/>
            </a:pPr>
            <a:r>
              <a:rPr lang="en-US" b="1" dirty="0" smtClean="0"/>
              <a:t>4.   Tell the class: </a:t>
            </a:r>
            <a:r>
              <a:rPr lang="en-US" i="1" dirty="0" smtClean="0"/>
              <a:t>We’ve discussed MSD risk factors and various solutions that can be used to eliminate or reduce them. You will now work in small groups to analyze one specific construction job. Identify the risk factors in the job task. Then come up with solutions that can be used. Once your group comes up with solutions, think about how these ideas can be implemented back in your workplace. Also answer the questions on your worksheet about changes the worker, contractor and union can make. </a:t>
            </a:r>
          </a:p>
          <a:p>
            <a:pPr marL="228600" indent="-228600" eaLnBrk="1" fontAlgn="auto" hangingPunct="1">
              <a:spcBef>
                <a:spcPts val="0"/>
              </a:spcBef>
              <a:spcAft>
                <a:spcPts val="0"/>
              </a:spcAft>
              <a:buAutoNum type="arabicPeriod" startAt="5"/>
              <a:defRPr/>
            </a:pPr>
            <a:r>
              <a:rPr lang="en-US" dirty="0" smtClean="0"/>
              <a:t>After 15 minutes, bring the class back together. Ask each group to identify the job task they had, explain the risk factors and their solutions. Record their solutions on the flipchart. </a:t>
            </a:r>
          </a:p>
          <a:p>
            <a:pPr marL="228600" indent="-228600" eaLnBrk="1" fontAlgn="auto" hangingPunct="1">
              <a:spcBef>
                <a:spcPts val="0"/>
              </a:spcBef>
              <a:spcAft>
                <a:spcPts val="0"/>
              </a:spcAft>
              <a:buAutoNum type="arabicPeriod" startAt="5"/>
              <a:defRPr/>
            </a:pPr>
            <a:r>
              <a:rPr lang="en-US" dirty="0" smtClean="0"/>
              <a:t>After all groups report back, you will lead a discussion on what changes the worker can make on his/her own, what changes the contractor can make, and what the union can do. This discussion will take place on slide # 47. </a:t>
            </a:r>
            <a:endParaRPr lang="en-US" dirty="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4967C-07E5-4777-95B5-B97722FE9ACD}" type="slidenum">
              <a:rPr lang="en-US"/>
              <a:pPr fontAlgn="base">
                <a:spcBef>
                  <a:spcPct val="0"/>
                </a:spcBef>
                <a:spcAft>
                  <a:spcPct val="0"/>
                </a:spcAft>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After small groups have met for 15 minutes, bring them back together to report on their task. Start with screeding.</a:t>
            </a:r>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#1 please report back their answers for screed operations</a:t>
            </a:r>
            <a:r>
              <a:rPr lang="en-US" b="1" dirty="0" smtClean="0">
                <a:solidFill>
                  <a:schemeClr val="tx2"/>
                </a:solidFill>
              </a:rPr>
              <a:t>?</a:t>
            </a:r>
          </a:p>
          <a:p>
            <a:pPr eaLnBrk="1" hangingPunct="1">
              <a:spcBef>
                <a:spcPct val="0"/>
              </a:spcBef>
            </a:pPr>
            <a:endParaRPr lang="en-US" b="1" dirty="0">
              <a:solidFill>
                <a:schemeClr val="tx2"/>
              </a:solidFill>
            </a:endParaRPr>
          </a:p>
          <a:p>
            <a:pPr eaLnBrk="1" hangingPunct="1">
              <a:spcBef>
                <a:spcPct val="0"/>
              </a:spcBef>
            </a:pPr>
            <a:r>
              <a:rPr lang="en-US" dirty="0" smtClean="0"/>
              <a:t>After the screeding small group has reported, show the next slide to make sure the group has included all the points on that slide. </a:t>
            </a:r>
            <a:endParaRPr lang="en-US" dirty="0"/>
          </a:p>
          <a:p>
            <a:pPr eaLnBrk="1" hangingPunct="1">
              <a:spcBef>
                <a:spcPct val="0"/>
              </a:spcBef>
            </a:pPr>
            <a:endParaRPr lang="en-US" dirty="0"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F224C-0430-4ABB-BD15-FFF39F775631}" type="slidenum">
              <a:rPr lang="en-US"/>
              <a:pPr fontAlgn="base">
                <a:spcBef>
                  <a:spcPct val="0"/>
                </a:spcBef>
                <a:spcAft>
                  <a:spcPct val="0"/>
                </a:spcAft>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82D297BF-85A0-47EC-9D14-DA87294B75A5}" type="slidenum">
              <a:rPr lang="en-US" smtClean="0">
                <a:latin typeface="Times New Roman" pitchFamily="18" charset="0"/>
              </a:rPr>
              <a:pPr defTabSz="916434" fontAlgn="base">
                <a:spcBef>
                  <a:spcPct val="0"/>
                </a:spcBef>
                <a:spcAft>
                  <a:spcPct val="0"/>
                </a:spcAft>
              </a:pPr>
              <a:t>39</a:t>
            </a:fld>
            <a:endParaRPr lang="en-US" dirty="0" smtClean="0">
              <a:latin typeface="Times New Roman" pitchFamily="18"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a:xfrm>
            <a:off x="685800" y="4338320"/>
            <a:ext cx="5486400" cy="4183380"/>
          </a:xfrm>
        </p:spPr>
        <p:txBody>
          <a:bodyPr/>
          <a:lstStyle/>
          <a:p>
            <a:pPr eaLnBrk="1" fontAlgn="auto" hangingPunct="1">
              <a:spcBef>
                <a:spcPts val="0"/>
              </a:spcBef>
              <a:spcAft>
                <a:spcPts val="0"/>
              </a:spcAft>
              <a:defRPr/>
            </a:pPr>
            <a:r>
              <a:rPr lang="en-US" dirty="0" smtClean="0"/>
              <a:t>Risks </a:t>
            </a:r>
            <a:r>
              <a:rPr lang="en-US" dirty="0"/>
              <a:t>factors </a:t>
            </a:r>
            <a:r>
              <a:rPr lang="en-US" dirty="0" smtClean="0"/>
              <a:t>might </a:t>
            </a:r>
            <a:r>
              <a:rPr lang="en-US" dirty="0"/>
              <a:t>include: </a:t>
            </a:r>
          </a:p>
          <a:p>
            <a:pPr marL="173336" indent="-173336" eaLnBrk="1" fontAlgn="auto" hangingPunct="1">
              <a:spcBef>
                <a:spcPts val="0"/>
              </a:spcBef>
              <a:spcAft>
                <a:spcPts val="0"/>
              </a:spcAft>
              <a:buFont typeface="Arial" pitchFamily="34" charset="0"/>
              <a:buChar char="•"/>
              <a:defRPr/>
            </a:pPr>
            <a:r>
              <a:rPr lang="en-US" dirty="0"/>
              <a:t>working </a:t>
            </a:r>
            <a:r>
              <a:rPr lang="en-US" dirty="0" smtClean="0"/>
              <a:t>in an awkward posture bent over</a:t>
            </a:r>
            <a:endParaRPr lang="en-US" dirty="0"/>
          </a:p>
          <a:p>
            <a:pPr marL="173336" indent="-173336" eaLnBrk="1" fontAlgn="auto" hangingPunct="1">
              <a:spcBef>
                <a:spcPts val="0"/>
              </a:spcBef>
              <a:spcAft>
                <a:spcPts val="0"/>
              </a:spcAft>
              <a:buFont typeface="Arial" pitchFamily="34" charset="0"/>
              <a:buChar char="•"/>
              <a:defRPr/>
            </a:pPr>
            <a:r>
              <a:rPr lang="en-US" dirty="0"/>
              <a:t>using </a:t>
            </a:r>
            <a:r>
              <a:rPr lang="en-US" dirty="0" smtClean="0"/>
              <a:t>a forceful motion to grip and pull </a:t>
            </a:r>
            <a:r>
              <a:rPr lang="en-US" dirty="0"/>
              <a:t>the board over the wet </a:t>
            </a:r>
            <a:r>
              <a:rPr lang="en-US" dirty="0" smtClean="0"/>
              <a:t>concrete</a:t>
            </a:r>
            <a:endParaRPr lang="en-US" dirty="0"/>
          </a:p>
          <a:p>
            <a:pPr marL="173336" indent="-173336" eaLnBrk="1" fontAlgn="auto" hangingPunct="1">
              <a:spcBef>
                <a:spcPts val="0"/>
              </a:spcBef>
              <a:spcAft>
                <a:spcPts val="0"/>
              </a:spcAft>
              <a:buFont typeface="Arial" pitchFamily="34" charset="0"/>
              <a:buChar char="•"/>
              <a:defRPr/>
            </a:pPr>
            <a:r>
              <a:rPr lang="en-US" dirty="0"/>
              <a:t>u</a:t>
            </a:r>
            <a:r>
              <a:rPr lang="en-US" dirty="0" smtClean="0"/>
              <a:t>sing excessive force with arms </a:t>
            </a:r>
            <a:r>
              <a:rPr lang="en-US" dirty="0"/>
              <a:t>and shoulders </a:t>
            </a:r>
            <a:endParaRPr lang="en-US" dirty="0" smtClean="0"/>
          </a:p>
          <a:p>
            <a:pPr marL="173336" indent="-173336" eaLnBrk="1" fontAlgn="auto" hangingPunct="1">
              <a:spcBef>
                <a:spcPts val="0"/>
              </a:spcBef>
              <a:spcAft>
                <a:spcPts val="0"/>
              </a:spcAft>
              <a:buFont typeface="Arial" pitchFamily="34" charset="0"/>
              <a:buChar char="•"/>
              <a:defRPr/>
            </a:pPr>
            <a:r>
              <a:rPr lang="en-US" dirty="0" smtClean="0"/>
              <a:t>Repetition.</a:t>
            </a:r>
            <a:endParaRPr lang="en-US"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 motions put major stress </a:t>
            </a:r>
            <a:r>
              <a:rPr lang="en-US" dirty="0"/>
              <a:t>on your back, knees, hands, arms, and shoulders, which may lead to serious muscle or joint injuries.</a:t>
            </a:r>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r>
              <a:rPr lang="en-US" dirty="0" smtClean="0"/>
              <a:t>Solutions might include:  </a:t>
            </a:r>
            <a:endParaRPr lang="en-US" b="1" dirty="0" smtClean="0"/>
          </a:p>
          <a:p>
            <a:pPr marL="173336" indent="-173336" eaLnBrk="1" fontAlgn="auto" hangingPunct="1">
              <a:spcBef>
                <a:spcPts val="0"/>
              </a:spcBef>
              <a:spcAft>
                <a:spcPts val="0"/>
              </a:spcAft>
              <a:buFont typeface="Arial" pitchFamily="34" charset="0"/>
              <a:buChar char="•"/>
              <a:defRPr/>
            </a:pPr>
            <a:r>
              <a:rPr lang="en-US" dirty="0" smtClean="0"/>
              <a:t>Using better equipment like a motorized walk-behind screed. This </a:t>
            </a:r>
            <a:r>
              <a:rPr lang="en-US" dirty="0"/>
              <a:t>equipment greatly </a:t>
            </a:r>
            <a:r>
              <a:rPr lang="en-US" dirty="0" smtClean="0"/>
              <a:t>eliminates frequent </a:t>
            </a:r>
            <a:r>
              <a:rPr lang="en-US" dirty="0"/>
              <a:t>and prolonged </a:t>
            </a:r>
            <a:r>
              <a:rPr lang="en-US" dirty="0" smtClean="0"/>
              <a:t>stooping, screeding </a:t>
            </a:r>
            <a:r>
              <a:rPr lang="en-US" dirty="0"/>
              <a:t>in a stooped position and </a:t>
            </a:r>
            <a:r>
              <a:rPr lang="en-US" dirty="0" smtClean="0"/>
              <a:t>repeated </a:t>
            </a:r>
            <a:r>
              <a:rPr lang="en-US" dirty="0"/>
              <a:t>arm and shoulder movements. Little effort is needed to move the plow over the concrete surface. </a:t>
            </a:r>
          </a:p>
          <a:p>
            <a:pPr marL="173336" indent="-173336" eaLnBrk="1" fontAlgn="auto" hangingPunct="1">
              <a:spcBef>
                <a:spcPts val="0"/>
              </a:spcBef>
              <a:spcAft>
                <a:spcPts val="0"/>
              </a:spcAft>
              <a:buFont typeface="Arial" pitchFamily="34" charset="0"/>
              <a:buChar char="•"/>
              <a:defRPr/>
            </a:pPr>
            <a:r>
              <a:rPr lang="en-US" dirty="0" smtClean="0"/>
              <a:t>Other solutions include the manual screed and roller screed, however, they involve some limited pushing and pulling.</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u="sng" dirty="0" smtClean="0"/>
              <a:t>See handout: Construction Solutions, Motorized </a:t>
            </a:r>
            <a:r>
              <a:rPr lang="en-US" u="sng" dirty="0"/>
              <a:t>Concrete </a:t>
            </a:r>
            <a:r>
              <a:rPr lang="en-US" u="sng" dirty="0" smtClean="0"/>
              <a:t>Screeds, CPWR</a:t>
            </a:r>
            <a:r>
              <a:rPr lang="en-US" dirty="0" smtClean="0"/>
              <a:t>.</a:t>
            </a:r>
            <a:endParaRPr lang="en-US" dirty="0"/>
          </a:p>
          <a:p>
            <a:pPr eaLnBrk="1" fontAlgn="auto" hangingPunct="1">
              <a:spcBef>
                <a:spcPts val="0"/>
              </a:spcBef>
              <a:spcAft>
                <a:spcPts val="0"/>
              </a:spcAft>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a:ln>
            <a:solidFill>
              <a:schemeClr val="tx2"/>
            </a:solidFill>
          </a:ln>
        </p:spPr>
        <p:txBody>
          <a:bodyPr wrap="square" numCol="1" anchor="t" anchorCtr="0" compatLnSpc="1">
            <a:prstTxWarp prst="textNoShape">
              <a:avLst/>
            </a:prstTxWarp>
          </a:bodyPr>
          <a:lstStyle/>
          <a:p>
            <a:pPr eaLnBrk="1" hangingPunct="1">
              <a:spcBef>
                <a:spcPct val="0"/>
              </a:spcBef>
            </a:pPr>
            <a:r>
              <a:rPr lang="en-US" b="1" dirty="0"/>
              <a:t>Ask the class: </a:t>
            </a:r>
            <a:r>
              <a:rPr lang="en-US" b="1" dirty="0">
                <a:solidFill>
                  <a:schemeClr val="tx2"/>
                </a:solidFill>
              </a:rPr>
              <a:t>Do you have any questions about the </a:t>
            </a:r>
            <a:r>
              <a:rPr lang="en-US" b="1" dirty="0" smtClean="0">
                <a:solidFill>
                  <a:schemeClr val="tx2"/>
                </a:solidFill>
              </a:rPr>
              <a:t>course and its purpose?</a:t>
            </a:r>
            <a:endParaRPr lang="en-US" b="1" dirty="0">
              <a:solidFill>
                <a:schemeClr val="tx2"/>
              </a:solidFill>
            </a:endParaRPr>
          </a:p>
          <a:p>
            <a:pPr eaLnBrk="1" hangingPunct="1">
              <a:spcBef>
                <a:spcPct val="0"/>
              </a:spcBef>
            </a:pPr>
            <a:endParaRPr lang="en-US" b="1" dirty="0"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F6F639-ABE1-4543-9D9E-E6D595AAC631}" type="slidenum">
              <a:rPr lang="en-US"/>
              <a:pPr fontAlgn="base">
                <a:spcBef>
                  <a:spcPct val="0"/>
                </a:spcBef>
                <a:spcAft>
                  <a:spcPct val="0"/>
                </a:spcAft>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After small groups have met for 15 minutes, bring them back together to report on their task. </a:t>
            </a:r>
            <a:r>
              <a:rPr lang="en-US" dirty="0" smtClean="0"/>
              <a:t>Continue with handling drywall.</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#2 </a:t>
            </a:r>
            <a:r>
              <a:rPr lang="en-US" b="1" dirty="0">
                <a:solidFill>
                  <a:schemeClr val="tx2"/>
                </a:solidFill>
              </a:rPr>
              <a:t>please report back their answers for </a:t>
            </a:r>
            <a:r>
              <a:rPr lang="en-US" b="1" dirty="0" smtClean="0">
                <a:solidFill>
                  <a:schemeClr val="tx2"/>
                </a:solidFill>
              </a:rPr>
              <a:t>handling drywall?</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handling drywall </a:t>
            </a:r>
            <a:r>
              <a:rPr lang="en-US" dirty="0"/>
              <a:t>small group has reported, show the next slide to make sure the group has included all the points on that slide. </a:t>
            </a:r>
          </a:p>
          <a:p>
            <a:pPr eaLnBrk="1" hangingPunct="1">
              <a:spcBef>
                <a:spcPct val="0"/>
              </a:spcBef>
            </a:pPr>
            <a:endParaRPr lang="en-US" dirty="0"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FA283-DB8C-49FD-941F-B66592FBB95A}" type="slidenum">
              <a:rPr lang="en-US"/>
              <a:pPr fontAlgn="base">
                <a:spcBef>
                  <a:spcPct val="0"/>
                </a:spcBef>
                <a:spcAft>
                  <a:spcPct val="0"/>
                </a:spcAft>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factors might include: </a:t>
            </a:r>
          </a:p>
          <a:p>
            <a:pPr marL="173336" indent="-173336" eaLnBrk="1" fontAlgn="auto" hangingPunct="1">
              <a:spcBef>
                <a:spcPts val="0"/>
              </a:spcBef>
              <a:spcAft>
                <a:spcPts val="0"/>
              </a:spcAft>
              <a:buFont typeface="Arial" pitchFamily="34" charset="0"/>
              <a:buChar char="•"/>
              <a:defRPr/>
            </a:pPr>
            <a:r>
              <a:rPr lang="en-US" dirty="0" smtClean="0"/>
              <a:t>Pressure put on hands to grip and carry the drywall </a:t>
            </a:r>
          </a:p>
          <a:p>
            <a:pPr marL="173336" indent="-173336" eaLnBrk="1" fontAlgn="auto" hangingPunct="1">
              <a:spcBef>
                <a:spcPts val="0"/>
              </a:spcBef>
              <a:spcAft>
                <a:spcPts val="0"/>
              </a:spcAft>
              <a:buFont typeface="Arial" pitchFamily="34" charset="0"/>
              <a:buChar char="•"/>
              <a:defRPr/>
            </a:pPr>
            <a:r>
              <a:rPr lang="en-US" dirty="0" smtClean="0"/>
              <a:t>Carrying heavy material in an awkward position.</a:t>
            </a:r>
          </a:p>
          <a:p>
            <a:pPr marL="173336" indent="-173336"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Solutions might include:</a:t>
            </a:r>
          </a:p>
          <a:p>
            <a:pPr marL="173336" indent="-173336" eaLnBrk="1" fontAlgn="auto" hangingPunct="1">
              <a:spcBef>
                <a:spcPts val="0"/>
              </a:spcBef>
              <a:spcAft>
                <a:spcPts val="0"/>
              </a:spcAft>
              <a:buFont typeface="Arial" pitchFamily="34" charset="0"/>
              <a:buChar char="•"/>
              <a:defRPr/>
            </a:pPr>
            <a:r>
              <a:rPr lang="en-US" dirty="0" smtClean="0"/>
              <a:t>Using a strap or handles to carry drywall</a:t>
            </a:r>
          </a:p>
          <a:p>
            <a:pPr marL="173336" indent="-173336" eaLnBrk="1" fontAlgn="auto" hangingPunct="1">
              <a:spcBef>
                <a:spcPts val="0"/>
              </a:spcBef>
              <a:spcAft>
                <a:spcPts val="0"/>
              </a:spcAft>
              <a:buFont typeface="Arial" pitchFamily="34" charset="0"/>
              <a:buChar char="•"/>
              <a:defRPr/>
            </a:pPr>
            <a:r>
              <a:rPr lang="en-US" dirty="0" smtClean="0"/>
              <a:t>Using a cart to carry drywall</a:t>
            </a:r>
          </a:p>
          <a:p>
            <a:pPr marL="173336" indent="-173336" eaLnBrk="1" fontAlgn="auto" hangingPunct="1">
              <a:spcBef>
                <a:spcPts val="0"/>
              </a:spcBef>
              <a:spcAft>
                <a:spcPts val="0"/>
              </a:spcAft>
              <a:buFont typeface="Arial" pitchFamily="34" charset="0"/>
              <a:buChar char="•"/>
              <a:defRPr/>
            </a:pPr>
            <a:r>
              <a:rPr lang="en-US" dirty="0" smtClean="0"/>
              <a:t>Using a stand to lift and position the drywall in place</a:t>
            </a:r>
          </a:p>
          <a:p>
            <a:pPr marL="173336" indent="-173336" eaLnBrk="1" fontAlgn="auto" hangingPunct="1">
              <a:spcBef>
                <a:spcPts val="0"/>
              </a:spcBef>
              <a:spcAft>
                <a:spcPts val="0"/>
              </a:spcAft>
              <a:buFont typeface="Arial" pitchFamily="34" charset="0"/>
              <a:buChar char="•"/>
              <a:defRPr/>
            </a:pPr>
            <a:r>
              <a:rPr lang="en-US" dirty="0" smtClean="0"/>
              <a:t>Use the buddy system—get help to carry drywall.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u="sng" dirty="0" smtClean="0"/>
              <a:t>See handout: Drywall Installers: Prevent Back, Wrist, Neck and Shoulder Injuries, California Department of Health Services, California Department of industrial Relations. </a:t>
            </a:r>
          </a:p>
          <a:p>
            <a:pPr eaLnBrk="1" fontAlgn="auto" hangingPunct="1">
              <a:spcBef>
                <a:spcPts val="0"/>
              </a:spcBef>
              <a:spcAft>
                <a:spcPts val="0"/>
              </a:spcAft>
              <a:defRPr/>
            </a:pPr>
            <a:endParaRPr lang="en-US" u="sng" dirty="0" smtClean="0"/>
          </a:p>
          <a:p>
            <a:pPr eaLnBrk="1" fontAlgn="auto" hangingPunct="1">
              <a:spcBef>
                <a:spcPts val="0"/>
              </a:spcBef>
              <a:spcAft>
                <a:spcPts val="0"/>
              </a:spcAft>
              <a:defRPr/>
            </a:pPr>
            <a:r>
              <a:rPr lang="en-US" u="sng" dirty="0" smtClean="0">
                <a:solidFill>
                  <a:prstClr val="black"/>
                </a:solidFill>
              </a:rPr>
              <a:t>See handout: Back &amp; Lifting Checklist, from Tailgate Meetings That Work: A Guide to Effective Construction Safety, LOHP and SBCTC.</a:t>
            </a:r>
            <a:endParaRPr lang="en-US" u="sng" dirty="0" smtClean="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41</a:t>
            </a:fld>
            <a:endParaRPr lang="en-US" dirty="0"/>
          </a:p>
        </p:txBody>
      </p:sp>
    </p:spTree>
    <p:extLst>
      <p:ext uri="{BB962C8B-B14F-4D97-AF65-F5344CB8AC3E}">
        <p14:creationId xmlns:p14="http://schemas.microsoft.com/office/powerpoint/2010/main" val="3622034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r>
              <a:rPr lang="en-US" dirty="0"/>
              <a:t>After small groups have met for 15 minutes, bring them back together to report on their task. Continue with </a:t>
            </a:r>
            <a:r>
              <a:rPr lang="en-US" dirty="0" smtClean="0"/>
              <a:t>rebar tying.</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#3 </a:t>
            </a:r>
            <a:r>
              <a:rPr lang="en-US" b="1" dirty="0">
                <a:solidFill>
                  <a:schemeClr val="tx2"/>
                </a:solidFill>
              </a:rPr>
              <a:t>please report back their answers for </a:t>
            </a:r>
            <a:r>
              <a:rPr lang="en-US" b="1" dirty="0" smtClean="0">
                <a:solidFill>
                  <a:schemeClr val="tx2"/>
                </a:solidFill>
              </a:rPr>
              <a:t>rebar tying?</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rebar tying </a:t>
            </a:r>
            <a:r>
              <a:rPr lang="en-US" dirty="0"/>
              <a:t>small group has reported, show the next slide to make sure the group has included all the points on that slide. </a:t>
            </a:r>
          </a:p>
          <a:p>
            <a:pPr eaLnBrk="1" fontAlgn="auto" hangingPunct="1">
              <a:spcBef>
                <a:spcPts val="0"/>
              </a:spcBef>
              <a:spcAft>
                <a:spcPts val="0"/>
              </a:spcAft>
              <a:defRPr/>
            </a:pPr>
            <a:endParaRPr lang="en-US" dirty="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26ECC-D932-426D-9317-B48108ADE44C}" type="slidenum">
              <a:rPr lang="en-US"/>
              <a:pPr fontAlgn="base">
                <a:spcBef>
                  <a:spcPct val="0"/>
                </a:spcBef>
                <a:spcAft>
                  <a:spcPct val="0"/>
                </a:spcAft>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xfrm>
            <a:off x="1066800" y="762000"/>
            <a:ext cx="4648200" cy="348615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a:t>
            </a:r>
            <a:r>
              <a:rPr lang="en-US" dirty="0"/>
              <a:t>factors might include: </a:t>
            </a:r>
          </a:p>
          <a:p>
            <a:pPr marL="173336" indent="-173336" eaLnBrk="1" fontAlgn="auto" hangingPunct="1">
              <a:spcBef>
                <a:spcPts val="0"/>
              </a:spcBef>
              <a:spcAft>
                <a:spcPts val="0"/>
              </a:spcAft>
              <a:buFont typeface="Arial" pitchFamily="34" charset="0"/>
              <a:buChar char="•"/>
              <a:defRPr/>
            </a:pPr>
            <a:r>
              <a:rPr lang="en-US" dirty="0" smtClean="0"/>
              <a:t>Working in a static, stooped and prolonged position</a:t>
            </a:r>
          </a:p>
          <a:p>
            <a:pPr marL="173336" indent="-173336" eaLnBrk="1" fontAlgn="auto" hangingPunct="1">
              <a:spcBef>
                <a:spcPts val="0"/>
              </a:spcBef>
              <a:spcAft>
                <a:spcPts val="0"/>
              </a:spcAft>
              <a:buFont typeface="Arial" pitchFamily="34" charset="0"/>
              <a:buChar char="•"/>
              <a:defRPr/>
            </a:pPr>
            <a:r>
              <a:rPr lang="en-US" dirty="0" smtClean="0"/>
              <a:t>Bending the wrist in an awkward position to twist and tie the wire</a:t>
            </a:r>
            <a:endParaRPr lang="en-US" dirty="0"/>
          </a:p>
          <a:p>
            <a:pPr marL="173336" indent="-173336" eaLnBrk="1" fontAlgn="auto" hangingPunct="1">
              <a:spcBef>
                <a:spcPts val="0"/>
              </a:spcBef>
              <a:spcAft>
                <a:spcPts val="0"/>
              </a:spcAft>
              <a:buFont typeface="Arial" pitchFamily="34" charset="0"/>
              <a:buChar char="•"/>
              <a:defRPr/>
            </a:pPr>
            <a:r>
              <a:rPr lang="en-US" dirty="0" smtClean="0"/>
              <a:t>Using excessive force to grip the pliers</a:t>
            </a:r>
          </a:p>
          <a:p>
            <a:pPr marL="173336" indent="-173336" eaLnBrk="1" fontAlgn="auto" hangingPunct="1">
              <a:spcBef>
                <a:spcPts val="0"/>
              </a:spcBef>
              <a:spcAft>
                <a:spcPts val="0"/>
              </a:spcAft>
              <a:buFont typeface="Arial" pitchFamily="34" charset="0"/>
              <a:buChar char="•"/>
              <a:defRPr/>
            </a:pPr>
            <a:r>
              <a:rPr lang="en-US" dirty="0" smtClean="0"/>
              <a:t>Repeating the same motion over and over.</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Solutions might include:</a:t>
            </a:r>
          </a:p>
          <a:p>
            <a:pPr marL="173336" indent="-173336" eaLnBrk="1" fontAlgn="auto" hangingPunct="1">
              <a:spcBef>
                <a:spcPts val="0"/>
              </a:spcBef>
              <a:spcAft>
                <a:spcPts val="0"/>
              </a:spcAft>
              <a:buFont typeface="Arial" pitchFamily="34" charset="0"/>
              <a:buChar char="•"/>
              <a:defRPr/>
            </a:pPr>
            <a:r>
              <a:rPr lang="en-US" dirty="0" smtClean="0"/>
              <a:t>Use a rebar-tying </a:t>
            </a:r>
            <a:r>
              <a:rPr lang="en-US" dirty="0"/>
              <a:t>tool. This lowers your risk of hand and wrist injury because </a:t>
            </a:r>
            <a:r>
              <a:rPr lang="en-US" dirty="0" smtClean="0"/>
              <a:t>it reduces the hand motions required to use the pliers. It also allows you </a:t>
            </a:r>
            <a:r>
              <a:rPr lang="en-US" dirty="0"/>
              <a:t>to work standing up, so there </a:t>
            </a:r>
            <a:r>
              <a:rPr lang="en-US" dirty="0" smtClean="0"/>
              <a:t>is less </a:t>
            </a:r>
            <a:r>
              <a:rPr lang="en-US" dirty="0"/>
              <a:t>stress on your </a:t>
            </a:r>
            <a:r>
              <a:rPr lang="en-US" dirty="0" smtClean="0"/>
              <a:t>lower </a:t>
            </a:r>
            <a:r>
              <a:rPr lang="en-US" dirty="0"/>
              <a:t>back due to </a:t>
            </a:r>
            <a:r>
              <a:rPr lang="en-US" dirty="0" smtClean="0"/>
              <a:t>stooping and </a:t>
            </a:r>
            <a:r>
              <a:rPr lang="en-US" dirty="0"/>
              <a:t>bending</a:t>
            </a:r>
            <a:r>
              <a:rPr lang="en-US" dirty="0" smtClean="0"/>
              <a:t>.</a:t>
            </a:r>
          </a:p>
          <a:p>
            <a:pPr marL="171450" indent="-171450">
              <a:buFont typeface="Arial" pitchFamily="34" charset="0"/>
              <a:buChar char="•"/>
            </a:pPr>
            <a:r>
              <a:rPr lang="en-US" dirty="0" smtClean="0"/>
              <a:t>Use a rebar tying gun</a:t>
            </a:r>
            <a:r>
              <a:rPr lang="en-US" dirty="0"/>
              <a:t>. </a:t>
            </a:r>
            <a:r>
              <a:rPr lang="en-US" dirty="0" smtClean="0"/>
              <a:t>This equipment allows </a:t>
            </a:r>
            <a:r>
              <a:rPr lang="en-US" dirty="0"/>
              <a:t>workers to work upright and </a:t>
            </a:r>
            <a:r>
              <a:rPr lang="en-US" dirty="0" smtClean="0"/>
              <a:t>avoid </a:t>
            </a:r>
            <a:r>
              <a:rPr lang="en-US" dirty="0"/>
              <a:t>the bending, twisting, and awkward </a:t>
            </a:r>
            <a:r>
              <a:rPr lang="en-US" dirty="0" smtClean="0"/>
              <a:t>postures </a:t>
            </a:r>
            <a:r>
              <a:rPr lang="en-US" dirty="0"/>
              <a:t>of </a:t>
            </a:r>
            <a:r>
              <a:rPr lang="en-US" dirty="0" smtClean="0"/>
              <a:t>tying rebar at </a:t>
            </a:r>
            <a:r>
              <a:rPr lang="en-US" dirty="0"/>
              <a:t>ground level. </a:t>
            </a:r>
            <a:r>
              <a:rPr lang="en-US" dirty="0" smtClean="0"/>
              <a:t>In </a:t>
            </a:r>
            <a:r>
              <a:rPr lang="en-US" dirty="0"/>
              <a:t>addition, working with rebar-tying guns requires only one hand. Workers can lean on their knee with the other hand and thereby support their trunk. This in turn decreases some of the muscle activity and muscle fatigue that occur with manual tying. </a:t>
            </a:r>
            <a:endParaRPr lang="en-US" dirty="0" smtClean="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u="sng" dirty="0" smtClean="0"/>
              <a:t>See handout: Construction Solutions,  Rebar-Tying Tools, CPWR.</a:t>
            </a:r>
            <a:endParaRPr lang="en-US" u="sng"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6E180-123A-4A88-BD7E-37520B48E356}" type="slidenum">
              <a:rPr lang="en-US"/>
              <a:pPr fontAlgn="base">
                <a:spcBef>
                  <a:spcPct val="0"/>
                </a:spcBef>
                <a:spcAft>
                  <a:spcPct val="0"/>
                </a:spcAft>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D6D693FC-4F31-4888-8C53-DDA718BD5A16}" type="slidenum">
              <a:rPr lang="en-US" smtClean="0">
                <a:latin typeface="Times New Roman" pitchFamily="18" charset="0"/>
              </a:rPr>
              <a:pPr defTabSz="916434" fontAlgn="base">
                <a:spcBef>
                  <a:spcPct val="0"/>
                </a:spcBef>
                <a:spcAft>
                  <a:spcPct val="0"/>
                </a:spcAft>
              </a:pPr>
              <a:t>44</a:t>
            </a:fld>
            <a:endParaRPr lang="en-US" dirty="0" smtClean="0">
              <a:latin typeface="Times New Roman" pitchFamily="18"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After small groups have met for 15 minutes, bring them back together to report on their task. Continue with </a:t>
            </a:r>
            <a:r>
              <a:rPr lang="en-US" dirty="0" smtClean="0"/>
              <a:t>overhead drilling.</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#4 </a:t>
            </a:r>
            <a:r>
              <a:rPr lang="en-US" b="1" dirty="0">
                <a:solidFill>
                  <a:schemeClr val="tx2"/>
                </a:solidFill>
              </a:rPr>
              <a:t>please report back their answers for </a:t>
            </a:r>
            <a:r>
              <a:rPr lang="en-US" b="1" dirty="0" smtClean="0">
                <a:solidFill>
                  <a:schemeClr val="tx2"/>
                </a:solidFill>
              </a:rPr>
              <a:t>overhead drilling?</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overhead drilling </a:t>
            </a:r>
            <a:r>
              <a:rPr lang="en-US" dirty="0"/>
              <a:t>small group has reported, show the next slide to make sure the group has included all the points on that slide.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factors might include: </a:t>
            </a:r>
          </a:p>
          <a:p>
            <a:pPr marL="173336" indent="-173336" eaLnBrk="1" fontAlgn="auto" hangingPunct="1">
              <a:spcBef>
                <a:spcPts val="0"/>
              </a:spcBef>
              <a:spcAft>
                <a:spcPts val="0"/>
              </a:spcAft>
              <a:buFont typeface="Arial" pitchFamily="34" charset="0"/>
              <a:buChar char="•"/>
              <a:defRPr/>
            </a:pPr>
            <a:r>
              <a:rPr lang="en-US" dirty="0" smtClean="0"/>
              <a:t>Working overhead with arms and neck in a fixed, awkward hard-to-hold position This creates stress on the arms, neck, shoulders, and back</a:t>
            </a:r>
          </a:p>
          <a:p>
            <a:pPr marL="173336" indent="-173336" eaLnBrk="1" fontAlgn="auto" hangingPunct="1">
              <a:spcBef>
                <a:spcPts val="0"/>
              </a:spcBef>
              <a:spcAft>
                <a:spcPts val="0"/>
              </a:spcAft>
              <a:buFont typeface="Arial" pitchFamily="34" charset="0"/>
              <a:buChar char="•"/>
              <a:defRPr/>
            </a:pPr>
            <a:r>
              <a:rPr lang="en-US" dirty="0" smtClean="0"/>
              <a:t>Using a heavy tool that creates vibration in the hands and arms</a:t>
            </a:r>
          </a:p>
          <a:p>
            <a:pPr marL="173336" indent="-173336" eaLnBrk="1" fontAlgn="auto" hangingPunct="1">
              <a:spcBef>
                <a:spcPts val="0"/>
              </a:spcBef>
              <a:spcAft>
                <a:spcPts val="0"/>
              </a:spcAft>
              <a:buFont typeface="Arial" pitchFamily="34" charset="0"/>
              <a:buChar char="•"/>
              <a:defRPr/>
            </a:pPr>
            <a:r>
              <a:rPr lang="en-US" dirty="0" smtClean="0"/>
              <a:t>Gripping with hands to hold the tool and forcing it upwards</a:t>
            </a:r>
          </a:p>
          <a:p>
            <a:pPr marL="173336" indent="-173336" eaLnBrk="1" fontAlgn="auto" hangingPunct="1">
              <a:spcBef>
                <a:spcPts val="0"/>
              </a:spcBef>
              <a:spcAft>
                <a:spcPts val="0"/>
              </a:spcAft>
              <a:buFont typeface="Arial" pitchFamily="34" charset="0"/>
              <a:buChar char="•"/>
              <a:defRPr/>
            </a:pPr>
            <a:r>
              <a:rPr lang="en-US" dirty="0" smtClean="0"/>
              <a:t>Repetition.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One solution:</a:t>
            </a:r>
            <a:endParaRPr lang="en-US" b="1" dirty="0" smtClean="0"/>
          </a:p>
          <a:p>
            <a:pPr marL="173336" indent="-173336" eaLnBrk="1" fontAlgn="auto" hangingPunct="1">
              <a:spcBef>
                <a:spcPts val="0"/>
              </a:spcBef>
              <a:spcAft>
                <a:spcPts val="0"/>
              </a:spcAft>
              <a:buFont typeface="Arial" pitchFamily="34" charset="0"/>
              <a:buChar char="•"/>
              <a:defRPr/>
            </a:pPr>
            <a:r>
              <a:rPr lang="en-US" dirty="0" smtClean="0"/>
              <a:t>Use an overhead drill press. It reduces arm fatigue and injuries in workers who repeatedly drill overhead. The final design allows drilling to be done efficiently and prevents the extreme fatigue workers usually experience from overhead drilling. </a:t>
            </a:r>
            <a:br>
              <a:rPr lang="en-US" dirty="0" smtClean="0"/>
            </a:br>
            <a:endParaRPr lang="en-US" dirty="0" smtClean="0"/>
          </a:p>
          <a:p>
            <a:pPr eaLnBrk="1" fontAlgn="auto" hangingPunct="1">
              <a:spcBef>
                <a:spcPts val="0"/>
              </a:spcBef>
              <a:spcAft>
                <a:spcPts val="0"/>
              </a:spcAft>
              <a:defRPr/>
            </a:pPr>
            <a:r>
              <a:rPr lang="en-US" dirty="0" smtClean="0"/>
              <a:t>Source: UCSF Overhead Drilling Project, David Rempel.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u="sng" dirty="0" smtClean="0"/>
              <a:t>See handout: Drilling Overhead. Occupational Health Branch, California Department of Public Health.</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45</a:t>
            </a:fld>
            <a:endParaRPr lang="en-US" dirty="0"/>
          </a:p>
        </p:txBody>
      </p:sp>
    </p:spTree>
    <p:extLst>
      <p:ext uri="{BB962C8B-B14F-4D97-AF65-F5344CB8AC3E}">
        <p14:creationId xmlns:p14="http://schemas.microsoft.com/office/powerpoint/2010/main" val="1198997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xfrm>
            <a:off x="762000" y="4419600"/>
            <a:ext cx="5486400" cy="4183380"/>
          </a:xfrm>
          <a:noFill/>
        </p:spPr>
        <p:txBody>
          <a:bodyPr wrap="square" numCol="1" anchor="t" anchorCtr="0" compatLnSpc="1">
            <a:prstTxWarp prst="textNoShape">
              <a:avLst/>
            </a:prstTxWarp>
          </a:bodyPr>
          <a:lstStyle/>
          <a:p>
            <a:pPr eaLnBrk="1" hangingPunct="1">
              <a:spcBef>
                <a:spcPct val="0"/>
              </a:spcBef>
            </a:pPr>
            <a:r>
              <a:rPr lang="en-US" dirty="0"/>
              <a:t>After small groups have met for 15 minutes, bring them back together to report on their task. Continue with </a:t>
            </a:r>
            <a:r>
              <a:rPr lang="en-US" dirty="0" smtClean="0"/>
              <a:t>caulking.</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#5 </a:t>
            </a:r>
            <a:r>
              <a:rPr lang="en-US" b="1" dirty="0">
                <a:solidFill>
                  <a:schemeClr val="tx2"/>
                </a:solidFill>
              </a:rPr>
              <a:t>please report back their answers for </a:t>
            </a:r>
            <a:r>
              <a:rPr lang="en-US" b="1" dirty="0" smtClean="0">
                <a:solidFill>
                  <a:schemeClr val="tx2"/>
                </a:solidFill>
              </a:rPr>
              <a:t>caulking?</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caulking small </a:t>
            </a:r>
            <a:r>
              <a:rPr lang="en-US" dirty="0"/>
              <a:t>group has reported, show the next slide to make sure the group has included all the points on that slide. </a:t>
            </a:r>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33B23-3955-44A5-B649-F348F4452269}" type="slidenum">
              <a:rPr lang="en-US"/>
              <a:pPr fontAlgn="base">
                <a:spcBef>
                  <a:spcPct val="0"/>
                </a:spcBef>
                <a:spcAft>
                  <a:spcPct val="0"/>
                </a:spcAft>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factors might include: </a:t>
            </a:r>
          </a:p>
          <a:p>
            <a:pPr marL="173336" indent="-173336" eaLnBrk="1" fontAlgn="auto" hangingPunct="1">
              <a:spcBef>
                <a:spcPts val="0"/>
              </a:spcBef>
              <a:spcAft>
                <a:spcPts val="0"/>
              </a:spcAft>
              <a:buFont typeface="Arial" pitchFamily="34" charset="0"/>
              <a:buChar char="•"/>
              <a:defRPr/>
            </a:pPr>
            <a:r>
              <a:rPr lang="en-US" dirty="0" smtClean="0"/>
              <a:t>Using force to pull the trigger. The more pressure your gun requires to pull the trigger the greater your chance of injury. You may have to exert even more force when you apply a thicker sealant material. </a:t>
            </a:r>
          </a:p>
          <a:p>
            <a:pPr marL="173336" indent="-173336" eaLnBrk="1" fontAlgn="auto" hangingPunct="1">
              <a:spcBef>
                <a:spcPts val="0"/>
              </a:spcBef>
              <a:spcAft>
                <a:spcPts val="0"/>
              </a:spcAft>
              <a:buFont typeface="Arial" pitchFamily="34" charset="0"/>
              <a:buChar char="•"/>
              <a:defRPr/>
            </a:pPr>
            <a:r>
              <a:rPr lang="en-US" dirty="0" smtClean="0"/>
              <a:t>Repetition. If you use these guns often and for long periods of time, you are at risk of stressing the soft tissues in your hand, wrist, and forearm. </a:t>
            </a:r>
          </a:p>
          <a:p>
            <a:pPr marL="173336" indent="-173336" eaLnBrk="1" fontAlgn="auto" hangingPunct="1">
              <a:spcBef>
                <a:spcPts val="0"/>
              </a:spcBef>
              <a:spcAft>
                <a:spcPts val="0"/>
              </a:spcAft>
              <a:buFont typeface="Arial" pitchFamily="34" charset="0"/>
              <a:buChar char="•"/>
              <a:defRPr/>
            </a:pPr>
            <a:r>
              <a:rPr lang="en-US" dirty="0" smtClean="0"/>
              <a:t>Using a poorly designed tool. Bending your wrist or twist your forearm when pulling the trigger, increases risk of injury. Your chance of developing an injury increases if the gun you use has sharp edges or grooves on the trigger, or has a wide span between the trigger and the grip, forcing you to stretch your hand.</a:t>
            </a:r>
          </a:p>
          <a:p>
            <a:pPr marL="173336" indent="-173336"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One solution:</a:t>
            </a:r>
          </a:p>
          <a:p>
            <a:pPr marL="173336" indent="-173336" eaLnBrk="1" fontAlgn="auto" hangingPunct="1">
              <a:spcBef>
                <a:spcPts val="0"/>
              </a:spcBef>
              <a:spcAft>
                <a:spcPts val="0"/>
              </a:spcAft>
              <a:buFont typeface="Arial" pitchFamily="34" charset="0"/>
              <a:buChar char="•"/>
              <a:defRPr/>
            </a:pPr>
            <a:r>
              <a:rPr lang="en-US" dirty="0" smtClean="0"/>
              <a:t>Use a power caulking gun, which may be powered by a battery or compressed air. It eliminates the need for pulling the trigger to apply the caulk or sealant. This reduces the required grip force and hand pressure and will reduce fatigue and strain.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u="sng" dirty="0" smtClean="0"/>
              <a:t>See handout: Construction Solutions, Power Caulking Guns, CPWR.</a:t>
            </a:r>
          </a:p>
          <a:p>
            <a:pPr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47</a:t>
            </a:fld>
            <a:endParaRPr lang="en-US" dirty="0"/>
          </a:p>
        </p:txBody>
      </p:sp>
    </p:spTree>
    <p:extLst>
      <p:ext uri="{BB962C8B-B14F-4D97-AF65-F5344CB8AC3E}">
        <p14:creationId xmlns:p14="http://schemas.microsoft.com/office/powerpoint/2010/main" val="1486316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715000" cy="4804410"/>
          </a:xfrm>
        </p:spPr>
        <p:txBody>
          <a:bodyPr/>
          <a:lstStyle/>
          <a:p>
            <a:pPr eaLnBrk="1" fontAlgn="auto" hangingPunct="1">
              <a:spcBef>
                <a:spcPts val="0"/>
              </a:spcBef>
              <a:spcAft>
                <a:spcPts val="0"/>
              </a:spcAft>
              <a:defRPr/>
            </a:pPr>
            <a:r>
              <a:rPr lang="en-US" dirty="0" smtClean="0"/>
              <a:t>Ask the class the questions on the slide and lead a discussion on each one. Record what is said for each question on the flipchart. Then proceed with the slide show.</a:t>
            </a:r>
            <a:endParaRPr lang="en-US" dirty="0"/>
          </a:p>
          <a:p>
            <a:pPr eaLnBrk="1" fontAlgn="auto" hangingPunct="1">
              <a:spcBef>
                <a:spcPts val="0"/>
              </a:spcBef>
              <a:spcAft>
                <a:spcPts val="0"/>
              </a:spcAft>
              <a:defRPr/>
            </a:pPr>
            <a:r>
              <a:rPr lang="en-US" dirty="0" smtClean="0"/>
              <a:t>Examples of changes the worker can make:</a:t>
            </a:r>
          </a:p>
          <a:p>
            <a:pPr marL="635565" lvl="1" indent="-173336" eaLnBrk="1" fontAlgn="auto" hangingPunct="1">
              <a:spcBef>
                <a:spcPts val="0"/>
              </a:spcBef>
              <a:spcAft>
                <a:spcPts val="0"/>
              </a:spcAft>
              <a:buFont typeface="Arial" pitchFamily="34" charset="0"/>
              <a:buChar char="•"/>
              <a:defRPr/>
            </a:pPr>
            <a:r>
              <a:rPr lang="en-US" dirty="0" smtClean="0"/>
              <a:t>Report problems early</a:t>
            </a:r>
            <a:endParaRPr lang="en-US" dirty="0"/>
          </a:p>
          <a:p>
            <a:pPr marL="635565" lvl="1" indent="-173336" eaLnBrk="1" fontAlgn="auto" hangingPunct="1">
              <a:spcBef>
                <a:spcPts val="0"/>
              </a:spcBef>
              <a:spcAft>
                <a:spcPts val="0"/>
              </a:spcAft>
              <a:buFont typeface="Arial" pitchFamily="34" charset="0"/>
              <a:buChar char="•"/>
              <a:defRPr/>
            </a:pPr>
            <a:r>
              <a:rPr lang="en-US" dirty="0" smtClean="0"/>
              <a:t>Ask </a:t>
            </a:r>
            <a:r>
              <a:rPr lang="en-US" dirty="0"/>
              <a:t>for help when </a:t>
            </a:r>
            <a:r>
              <a:rPr lang="en-US" dirty="0" smtClean="0"/>
              <a:t>needed</a:t>
            </a:r>
          </a:p>
          <a:p>
            <a:pPr marL="635565" lvl="1" indent="-173336" eaLnBrk="1" fontAlgn="auto" hangingPunct="1">
              <a:spcBef>
                <a:spcPts val="0"/>
              </a:spcBef>
              <a:spcAft>
                <a:spcPts val="0"/>
              </a:spcAft>
              <a:buFont typeface="Arial" pitchFamily="34" charset="0"/>
              <a:buChar char="•"/>
              <a:defRPr/>
            </a:pPr>
            <a:r>
              <a:rPr lang="en-US" dirty="0" smtClean="0"/>
              <a:t>Suggest solutions to your employer</a:t>
            </a:r>
          </a:p>
          <a:p>
            <a:pPr marL="635565" lvl="1" indent="-173336" eaLnBrk="1" fontAlgn="auto" hangingPunct="1">
              <a:spcBef>
                <a:spcPts val="0"/>
              </a:spcBef>
              <a:spcAft>
                <a:spcPts val="0"/>
              </a:spcAft>
              <a:buFont typeface="Arial" pitchFamily="34" charset="0"/>
              <a:buChar char="•"/>
              <a:defRPr/>
            </a:pPr>
            <a:r>
              <a:rPr lang="en-US" dirty="0" smtClean="0"/>
              <a:t>Rest your hands when </a:t>
            </a:r>
            <a:r>
              <a:rPr lang="en-US" dirty="0"/>
              <a:t>using the same tool for long periods of time </a:t>
            </a:r>
            <a:endParaRPr lang="en-US" dirty="0" smtClean="0"/>
          </a:p>
          <a:p>
            <a:pPr marL="635565" lvl="1" indent="-173336" eaLnBrk="1" fontAlgn="auto" hangingPunct="1">
              <a:spcBef>
                <a:spcPts val="0"/>
              </a:spcBef>
              <a:spcAft>
                <a:spcPts val="0"/>
              </a:spcAft>
              <a:buFont typeface="Arial" pitchFamily="34" charset="0"/>
              <a:buChar char="•"/>
              <a:defRPr/>
            </a:pPr>
            <a:r>
              <a:rPr lang="en-US" dirty="0" smtClean="0"/>
              <a:t>Invest in hand tools with better grips and handles.</a:t>
            </a:r>
          </a:p>
          <a:p>
            <a:pPr eaLnBrk="1" fontAlgn="auto" hangingPunct="1">
              <a:spcBef>
                <a:spcPts val="0"/>
              </a:spcBef>
              <a:spcAft>
                <a:spcPts val="0"/>
              </a:spcAft>
              <a:defRPr/>
            </a:pPr>
            <a:r>
              <a:rPr lang="en-US" dirty="0" smtClean="0"/>
              <a:t>Examples of changes a contractor can make: </a:t>
            </a:r>
          </a:p>
          <a:p>
            <a:pPr marL="635565" lvl="1" indent="-173336" eaLnBrk="1" fontAlgn="auto" hangingPunct="1">
              <a:spcBef>
                <a:spcPts val="0"/>
              </a:spcBef>
              <a:spcAft>
                <a:spcPts val="0"/>
              </a:spcAft>
              <a:buFont typeface="Arial" pitchFamily="34" charset="0"/>
              <a:buChar char="•"/>
              <a:defRPr/>
            </a:pPr>
            <a:r>
              <a:rPr lang="en-US" dirty="0" smtClean="0"/>
              <a:t>Purchase better materials (lighter, in smaller units, etc.)</a:t>
            </a:r>
          </a:p>
          <a:p>
            <a:pPr marL="635565" lvl="1" indent="-173336" eaLnBrk="1" fontAlgn="auto" hangingPunct="1">
              <a:spcBef>
                <a:spcPts val="0"/>
              </a:spcBef>
              <a:spcAft>
                <a:spcPts val="0"/>
              </a:spcAft>
              <a:buFont typeface="Arial" pitchFamily="34" charset="0"/>
              <a:buChar char="•"/>
              <a:defRPr/>
            </a:pPr>
            <a:r>
              <a:rPr lang="en-US" dirty="0" smtClean="0"/>
              <a:t>Purchase newly designed</a:t>
            </a:r>
            <a:r>
              <a:rPr lang="en-US" dirty="0"/>
              <a:t> </a:t>
            </a:r>
            <a:r>
              <a:rPr lang="en-US" dirty="0" smtClean="0"/>
              <a:t>tools. Keep tools sharp and in good condition</a:t>
            </a:r>
          </a:p>
          <a:p>
            <a:pPr marL="635565" lvl="1" indent="-173336" eaLnBrk="1" fontAlgn="auto" hangingPunct="1">
              <a:spcBef>
                <a:spcPts val="0"/>
              </a:spcBef>
              <a:spcAft>
                <a:spcPts val="0"/>
              </a:spcAft>
              <a:buFont typeface="Arial" pitchFamily="34" charset="0"/>
              <a:buChar char="•"/>
              <a:defRPr/>
            </a:pPr>
            <a:r>
              <a:rPr lang="en-US" dirty="0" smtClean="0"/>
              <a:t>Improve work methods: use platforms, lifts, hoists, carts and dollies</a:t>
            </a:r>
          </a:p>
          <a:p>
            <a:pPr marL="635565" lvl="1" indent="-173336" eaLnBrk="1" fontAlgn="auto" hangingPunct="1">
              <a:spcBef>
                <a:spcPts val="0"/>
              </a:spcBef>
              <a:spcAft>
                <a:spcPts val="0"/>
              </a:spcAft>
              <a:buFont typeface="Arial" pitchFamily="34" charset="0"/>
              <a:buChar char="•"/>
              <a:defRPr/>
            </a:pPr>
            <a:r>
              <a:rPr lang="en-US" dirty="0" smtClean="0"/>
              <a:t>Plan work with ergonomics in mind: deliver materials where they will be used, arrange work to reduce bending, reaching and twisting</a:t>
            </a:r>
          </a:p>
          <a:p>
            <a:pPr marL="635565" lvl="1" indent="-173336" eaLnBrk="1" fontAlgn="auto" hangingPunct="1">
              <a:spcBef>
                <a:spcPts val="0"/>
              </a:spcBef>
              <a:spcAft>
                <a:spcPts val="0"/>
              </a:spcAft>
              <a:buFont typeface="Arial" pitchFamily="34" charset="0"/>
              <a:buChar char="•"/>
              <a:defRPr/>
            </a:pPr>
            <a:r>
              <a:rPr lang="en-US" dirty="0" smtClean="0"/>
              <a:t>Make realistic production schedules, have enough workers for the job</a:t>
            </a:r>
          </a:p>
          <a:p>
            <a:pPr marL="635565" lvl="1" indent="-173336" eaLnBrk="1" fontAlgn="auto" hangingPunct="1">
              <a:spcBef>
                <a:spcPts val="0"/>
              </a:spcBef>
              <a:spcAft>
                <a:spcPts val="0"/>
              </a:spcAft>
              <a:buFont typeface="Arial" pitchFamily="34" charset="0"/>
              <a:buChar char="•"/>
              <a:defRPr/>
            </a:pPr>
            <a:r>
              <a:rPr lang="en-US" dirty="0" smtClean="0"/>
              <a:t>Provide training for superintendent, foremen and workers</a:t>
            </a:r>
          </a:p>
          <a:p>
            <a:pPr marL="635565" lvl="1" indent="-173336" eaLnBrk="1" fontAlgn="auto" hangingPunct="1">
              <a:spcBef>
                <a:spcPts val="0"/>
              </a:spcBef>
              <a:spcAft>
                <a:spcPts val="0"/>
              </a:spcAft>
              <a:buFont typeface="Arial" pitchFamily="34" charset="0"/>
              <a:buChar char="•"/>
              <a:defRPr/>
            </a:pPr>
            <a:r>
              <a:rPr lang="en-US" dirty="0" smtClean="0"/>
              <a:t>Encourage reporting of MSD symptoms and injuries</a:t>
            </a:r>
          </a:p>
          <a:p>
            <a:pPr marL="635565" lvl="1" indent="-173336" eaLnBrk="1" fontAlgn="auto" hangingPunct="1">
              <a:spcBef>
                <a:spcPts val="0"/>
              </a:spcBef>
              <a:spcAft>
                <a:spcPts val="0"/>
              </a:spcAft>
              <a:buFont typeface="Arial" pitchFamily="34" charset="0"/>
              <a:buChar char="•"/>
              <a:defRPr/>
            </a:pPr>
            <a:r>
              <a:rPr lang="en-US" dirty="0" smtClean="0"/>
              <a:t>Support a comprehensive</a:t>
            </a:r>
            <a:r>
              <a:rPr lang="en-US" baseline="0" dirty="0" smtClean="0"/>
              <a:t> </a:t>
            </a:r>
            <a:r>
              <a:rPr lang="en-US" dirty="0" smtClean="0"/>
              <a:t>program to reduce MSDs on the job.</a:t>
            </a:r>
          </a:p>
          <a:p>
            <a:pPr marL="462229" lvl="1" eaLnBrk="1" fontAlgn="auto" hangingPunct="1">
              <a:spcBef>
                <a:spcPts val="0"/>
              </a:spcBef>
              <a:spcAft>
                <a:spcPts val="0"/>
              </a:spcAft>
              <a:defRPr/>
            </a:pPr>
            <a:r>
              <a:rPr lang="en-US" u="sng" dirty="0" smtClean="0"/>
              <a:t>See handout: Construction Foreman: An Ergonomic Approach to Cost Reduction, Cal/OSHA</a:t>
            </a:r>
          </a:p>
          <a:p>
            <a:pPr marL="0" lvl="1" eaLnBrk="1" fontAlgn="auto" hangingPunct="1">
              <a:spcBef>
                <a:spcPts val="0"/>
              </a:spcBef>
              <a:spcAft>
                <a:spcPts val="0"/>
              </a:spcAft>
              <a:defRPr/>
            </a:pPr>
            <a:r>
              <a:rPr lang="en-US" dirty="0" smtClean="0"/>
              <a:t>Examples of what the union can do:</a:t>
            </a:r>
            <a:endParaRPr lang="en-US" dirty="0"/>
          </a:p>
          <a:p>
            <a:pPr marL="635565" lvl="1" indent="-173336" eaLnBrk="1" fontAlgn="auto" hangingPunct="1">
              <a:spcBef>
                <a:spcPts val="0"/>
              </a:spcBef>
              <a:spcAft>
                <a:spcPts val="0"/>
              </a:spcAft>
              <a:buFont typeface="Arial" pitchFamily="34" charset="0"/>
              <a:buChar char="•"/>
              <a:defRPr/>
            </a:pPr>
            <a:r>
              <a:rPr lang="en-US" dirty="0" smtClean="0"/>
              <a:t>Work with employers to make sure a comprehensive ergonomics program is in place, and that workers are trained and given proper tools and equipment. </a:t>
            </a:r>
          </a:p>
          <a:p>
            <a:pPr marL="635565" lvl="1" indent="-173336" eaLnBrk="1" fontAlgn="auto" hangingPunct="1">
              <a:spcBef>
                <a:spcPts val="0"/>
              </a:spcBef>
              <a:spcAft>
                <a:spcPts val="0"/>
              </a:spcAft>
              <a:buFont typeface="Arial" pitchFamily="34" charset="0"/>
              <a:buChar char="•"/>
              <a:defRPr/>
            </a:pPr>
            <a:r>
              <a:rPr lang="en-US" dirty="0" smtClean="0"/>
              <a:t>Make sure information about MSDs and ergonomics is taught in apprenticeship programs.</a:t>
            </a:r>
            <a:endParaRPr lang="en-US" dirty="0"/>
          </a:p>
          <a:p>
            <a:pPr marL="0" lvl="1" eaLnBrk="1" fontAlgn="auto" hangingPunct="1">
              <a:spcBef>
                <a:spcPts val="0"/>
              </a:spcBef>
              <a:spcAft>
                <a:spcPts val="0"/>
              </a:spcAft>
              <a:defRPr/>
            </a:pPr>
            <a:endParaRPr lang="en-US" dirty="0" smtClean="0"/>
          </a:p>
          <a:p>
            <a:pPr lvl="1" eaLnBrk="1" fontAlgn="auto" hangingPunct="1">
              <a:spcBef>
                <a:spcPts val="0"/>
              </a:spcBef>
              <a:spcAft>
                <a:spcPts val="0"/>
              </a:spcAft>
              <a:defRPr/>
            </a:pPr>
            <a:endParaRPr lang="en-US" dirty="0" smtClean="0"/>
          </a:p>
          <a:p>
            <a:pPr marL="635565" lvl="1" indent="-173336" eaLnBrk="1" fontAlgn="auto" hangingPunct="1">
              <a:spcBef>
                <a:spcPts val="0"/>
              </a:spcBef>
              <a:spcAft>
                <a:spcPts val="0"/>
              </a:spcAft>
              <a:buFont typeface="Arial" pitchFamily="34" charset="0"/>
              <a:buChar char="•"/>
              <a:defRPr/>
            </a:pPr>
            <a:endParaRPr lang="en-US" dirty="0" smtClean="0"/>
          </a:p>
          <a:p>
            <a:pPr marL="173336" indent="-173336" eaLnBrk="1" fontAlgn="auto" hangingPunct="1">
              <a:spcBef>
                <a:spcPts val="0"/>
              </a:spcBef>
              <a:spcAft>
                <a:spcPts val="0"/>
              </a:spcAft>
              <a:buFont typeface="Arial" pitchFamily="34" charset="0"/>
              <a:buChar char="•"/>
              <a:defRPr/>
            </a:pPr>
            <a:endParaRPr lang="en-US" dirty="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C284A4-E7C2-4E36-B0E5-654FC7D20922}" type="slidenum">
              <a:rPr lang="en-US"/>
              <a:pPr fontAlgn="base">
                <a:spcBef>
                  <a:spcPct val="0"/>
                </a:spcBef>
                <a:spcAft>
                  <a:spcPct val="0"/>
                </a:spcAft>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Cal/OSHA has an ergonomics standard. Note that the standard is in the General Industry Safety Orders (GISO) but it applies to construction. The standard has limitations. It does </a:t>
            </a:r>
            <a:r>
              <a:rPr lang="en-US" i="1" u="sng" dirty="0" smtClean="0"/>
              <a:t>not</a:t>
            </a:r>
            <a:r>
              <a:rPr lang="en-US" i="1" dirty="0" smtClean="0"/>
              <a:t> take effect unless the two conditions stated in the slide are met. If this happens, the employer must establish an ergonomics program to minimize repetitive motion injuries. The employer must:</a:t>
            </a:r>
          </a:p>
          <a:p>
            <a:pPr eaLnBrk="1" hangingPunct="1">
              <a:spcBef>
                <a:spcPct val="0"/>
              </a:spcBef>
            </a:pPr>
            <a:r>
              <a:rPr lang="en-US" dirty="0" smtClean="0"/>
              <a:t> </a:t>
            </a:r>
          </a:p>
          <a:p>
            <a:pPr marL="693344" lvl="1" indent="-231115" eaLnBrk="1" hangingPunct="1">
              <a:spcBef>
                <a:spcPct val="0"/>
              </a:spcBef>
              <a:buFont typeface="Calibri" pitchFamily="34" charset="0"/>
              <a:buAutoNum type="arabicPeriod"/>
            </a:pPr>
            <a:r>
              <a:rPr lang="en-US" i="1" dirty="0" smtClean="0"/>
              <a:t>Evaluate work activities that are stressful to the body.</a:t>
            </a:r>
          </a:p>
          <a:p>
            <a:pPr marL="693344" lvl="1" indent="-231115" eaLnBrk="1" hangingPunct="1">
              <a:spcBef>
                <a:spcPct val="0"/>
              </a:spcBef>
              <a:buFont typeface="Calibri" pitchFamily="34" charset="0"/>
              <a:buAutoNum type="arabicPeriod"/>
            </a:pPr>
            <a:r>
              <a:rPr lang="en-US" i="1" dirty="0" smtClean="0"/>
              <a:t>Implement controls such as redesigning workstations, adjusting tools, or rotating jobs. </a:t>
            </a:r>
          </a:p>
          <a:p>
            <a:pPr marL="693344" lvl="1" indent="-231115" eaLnBrk="1" hangingPunct="1">
              <a:spcBef>
                <a:spcPct val="0"/>
              </a:spcBef>
              <a:buFont typeface="Calibri" pitchFamily="34" charset="0"/>
              <a:buAutoNum type="arabicPeriod"/>
            </a:pPr>
            <a:r>
              <a:rPr lang="en-US" i="1" dirty="0" smtClean="0"/>
              <a:t>Train workers on the symptoms and causes of repetitive motion injuries, the importance of early reporting and diagnosis, and the methods the employer uses to control or reduce the problem.</a:t>
            </a:r>
          </a:p>
          <a:p>
            <a:pPr eaLnBrk="1" hangingPunct="1">
              <a:spcBef>
                <a:spcPct val="0"/>
              </a:spcBef>
            </a:pPr>
            <a:endParaRPr lang="en-US" dirty="0" smtClean="0"/>
          </a:p>
          <a:p>
            <a:pPr eaLnBrk="1" hangingPunct="1">
              <a:spcBef>
                <a:spcPct val="0"/>
              </a:spcBef>
            </a:pPr>
            <a:r>
              <a:rPr lang="en-US" dirty="0" smtClean="0"/>
              <a:t>Cal/OSHA also has limited resources to enforce the standard. While Cal/OSHA may be a resource, it is best if you can work with your employer to get a comprehensive ergonomics program established in your workplace.</a:t>
            </a:r>
          </a:p>
          <a:p>
            <a:pPr eaLnBrk="1" hangingPunct="1">
              <a:spcBef>
                <a:spcPct val="0"/>
              </a:spcBef>
            </a:pPr>
            <a:endParaRPr lang="en-US" dirty="0" smtClean="0"/>
          </a:p>
          <a:p>
            <a:pPr eaLnBrk="1" hangingPunct="1">
              <a:spcBef>
                <a:spcPct val="0"/>
              </a:spcBef>
            </a:pPr>
            <a:r>
              <a:rPr lang="en-US" u="sng" dirty="0" smtClean="0"/>
              <a:t>See handout: California’s Ergonomic Standard, WOSH Specialist Training and the Resource section in the course binder.</a:t>
            </a:r>
          </a:p>
          <a:p>
            <a:pPr eaLnBrk="1" hangingPunct="1">
              <a:spcBef>
                <a:spcPct val="0"/>
              </a:spcBef>
            </a:pPr>
            <a:endParaRPr lang="en-US" dirty="0"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943F6-552D-41F4-86DB-48D496E4B472}" type="slidenum">
              <a:rPr lang="en-US"/>
              <a:pPr fontAlgn="base">
                <a:spcBef>
                  <a:spcPct val="0"/>
                </a:spcBef>
                <a:spcAft>
                  <a:spcPct val="0"/>
                </a:spcAft>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the class</a:t>
            </a:r>
            <a:r>
              <a:rPr lang="en-US" dirty="0"/>
              <a:t>: </a:t>
            </a:r>
            <a:r>
              <a:rPr lang="en-US" i="1" dirty="0"/>
              <a:t>According to the Bureau of Labor Statistics (BLS), in 2010 Musculoskeletal Disorders (MSDs) accounted for </a:t>
            </a:r>
            <a:r>
              <a:rPr lang="en-US" i="1" dirty="0" smtClean="0"/>
              <a:t>25</a:t>
            </a:r>
            <a:r>
              <a:rPr lang="en-US" i="1" dirty="0"/>
              <a:t>% of </a:t>
            </a:r>
            <a:r>
              <a:rPr lang="en-US" i="1" u="sng" dirty="0"/>
              <a:t>all</a:t>
            </a:r>
            <a:r>
              <a:rPr lang="en-US" i="1" dirty="0"/>
              <a:t> workplace injuries in construction. This is a big source of injury and disability for construction workers which is why the State Building &amp; Construction Trades Council of California (AFL-CIO) is focusing on this issue. </a:t>
            </a:r>
            <a:r>
              <a:rPr lang="en-US" i="1" dirty="0" smtClean="0"/>
              <a:t>We </a:t>
            </a:r>
            <a:r>
              <a:rPr lang="en-US" i="1" dirty="0"/>
              <a:t>will describe </a:t>
            </a:r>
            <a:r>
              <a:rPr lang="en-US" i="1" dirty="0" smtClean="0"/>
              <a:t>the term “MSDs” </a:t>
            </a:r>
            <a:r>
              <a:rPr lang="en-US" i="1" dirty="0"/>
              <a:t>in the next slide.</a:t>
            </a:r>
          </a:p>
          <a:p>
            <a:r>
              <a:rPr lang="en-US" dirty="0" smtClean="0"/>
              <a:t>(Note: The</a:t>
            </a:r>
            <a:r>
              <a:rPr lang="en-US" i="1" dirty="0" smtClean="0"/>
              <a:t> </a:t>
            </a:r>
            <a:r>
              <a:rPr lang="en-US" u="sng" dirty="0"/>
              <a:t>total</a:t>
            </a:r>
            <a:r>
              <a:rPr lang="en-US" dirty="0"/>
              <a:t> number of nonfatal occupational injuries and illnesses involving days away from work for construction in 2010 was </a:t>
            </a:r>
            <a:r>
              <a:rPr lang="en-US" dirty="0" smtClean="0"/>
              <a:t>74,950 </a:t>
            </a:r>
            <a:r>
              <a:rPr lang="en-US" dirty="0"/>
              <a:t>days. The lost days from musculoskeletal disorders in construction in 2010 was </a:t>
            </a:r>
            <a:r>
              <a:rPr lang="en-US" dirty="0" smtClean="0"/>
              <a:t>19,120 days, which is 25.5%.)</a:t>
            </a:r>
            <a:r>
              <a:rPr lang="en-US" dirty="0"/>
              <a:t/>
            </a:r>
            <a:br>
              <a:rPr lang="en-US" dirty="0"/>
            </a:br>
            <a:endParaRPr lang="en-US" i="1" dirty="0"/>
          </a:p>
          <a:p>
            <a:r>
              <a:rPr lang="en-US" i="1" dirty="0"/>
              <a:t>Note: </a:t>
            </a:r>
            <a:r>
              <a:rPr lang="en-US" dirty="0"/>
              <a:t>The </a:t>
            </a:r>
            <a:r>
              <a:rPr lang="en-US" dirty="0" smtClean="0"/>
              <a:t>photo </a:t>
            </a:r>
            <a:r>
              <a:rPr lang="en-US" dirty="0"/>
              <a:t>is </a:t>
            </a:r>
            <a:r>
              <a:rPr lang="en-US" dirty="0" smtClean="0"/>
              <a:t>of the </a:t>
            </a:r>
            <a:r>
              <a:rPr lang="en-US" dirty="0"/>
              <a:t>Las Vegas Strip construction, 2008. CPWR conducted a site safety assessment of two construction sites in Las Vegas and coordinated OSHA 10-hour training for workers on those sites as a result of an agreement between the Perini Building Company and the Southern Nevada Building and Construction Trades Council. The agreement, </a:t>
            </a:r>
            <a:r>
              <a:rPr lang="en-US" dirty="0" smtClean="0"/>
              <a:t>signed </a:t>
            </a:r>
            <a:r>
              <a:rPr lang="en-US" dirty="0"/>
              <a:t>on June 3, 2008, put an end to a day-long walk-out of construction workers concerned about safety issues on the site where six workers were killed in an 18-month period. </a:t>
            </a:r>
          </a:p>
          <a:p>
            <a:endParaRPr lang="en-US" sz="800" dirty="0" smtClean="0"/>
          </a:p>
          <a:p>
            <a:r>
              <a:rPr lang="en-US" dirty="0" smtClean="0"/>
              <a:t>Source</a:t>
            </a:r>
            <a:r>
              <a:rPr lang="en-US" dirty="0"/>
              <a:t>: Bureau of Labor Statistics (BLS) and CPWR. </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5</a:t>
            </a:fld>
            <a:endParaRPr lang="en-US" dirty="0"/>
          </a:p>
        </p:txBody>
      </p:sp>
    </p:spTree>
    <p:extLst>
      <p:ext uri="{BB962C8B-B14F-4D97-AF65-F5344CB8AC3E}">
        <p14:creationId xmlns:p14="http://schemas.microsoft.com/office/powerpoint/2010/main" val="4279145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23410"/>
          </a:xfrm>
        </p:spPr>
        <p:txBody>
          <a:bodyPr/>
          <a:lstStyle/>
          <a:p>
            <a:r>
              <a:rPr lang="en-US" b="1" dirty="0"/>
              <a:t>Tell the class: </a:t>
            </a:r>
            <a:r>
              <a:rPr lang="en-US" i="1" dirty="0" smtClean="0"/>
              <a:t>Federal</a:t>
            </a:r>
            <a:r>
              <a:rPr lang="en-US" b="1" dirty="0" smtClean="0"/>
              <a:t> </a:t>
            </a:r>
            <a:r>
              <a:rPr lang="en-US" i="1" dirty="0" smtClean="0"/>
              <a:t>OSHA does </a:t>
            </a:r>
            <a:r>
              <a:rPr lang="en-US" i="1" u="sng" dirty="0" smtClean="0"/>
              <a:t>not</a:t>
            </a:r>
            <a:r>
              <a:rPr lang="en-US" i="1" dirty="0" smtClean="0"/>
              <a:t> have </a:t>
            </a:r>
            <a:r>
              <a:rPr lang="en-US" i="1" dirty="0"/>
              <a:t>an ergonomics </a:t>
            </a:r>
            <a:r>
              <a:rPr lang="en-US" i="1" dirty="0" smtClean="0"/>
              <a:t>standard. Federal OSHA issued an ergonomics standard in 2000 but it was repealed in 2001 before it took effect. The following components of a comprehensive ergonomics program are suggestions adapted from the proposed federal OSHA Ergonomics standard:</a:t>
            </a:r>
          </a:p>
          <a:p>
            <a:r>
              <a:rPr lang="en-US" b="1" dirty="0"/>
              <a:t>Management </a:t>
            </a:r>
            <a:r>
              <a:rPr lang="en-US" b="1" dirty="0" smtClean="0"/>
              <a:t>commitment and worker involvement</a:t>
            </a:r>
            <a:r>
              <a:rPr lang="en-US" dirty="0"/>
              <a:t>. </a:t>
            </a:r>
            <a:r>
              <a:rPr lang="en-US" dirty="0" smtClean="0"/>
              <a:t>The employer assigns responsibility to set </a:t>
            </a:r>
            <a:r>
              <a:rPr lang="en-US" dirty="0"/>
              <a:t>up and </a:t>
            </a:r>
            <a:r>
              <a:rPr lang="en-US" dirty="0" smtClean="0"/>
              <a:t>manage </a:t>
            </a:r>
            <a:r>
              <a:rPr lang="en-US" dirty="0"/>
              <a:t>the ergonomics program, </a:t>
            </a:r>
            <a:r>
              <a:rPr lang="en-US" dirty="0" smtClean="0"/>
              <a:t>provides </a:t>
            </a:r>
            <a:r>
              <a:rPr lang="en-US" dirty="0"/>
              <a:t>resources and </a:t>
            </a:r>
            <a:r>
              <a:rPr lang="en-US" dirty="0" smtClean="0"/>
              <a:t>training to ensure participation </a:t>
            </a:r>
            <a:r>
              <a:rPr lang="en-US" dirty="0"/>
              <a:t>in the program and </a:t>
            </a:r>
            <a:r>
              <a:rPr lang="en-US" dirty="0" smtClean="0"/>
              <a:t>communicates </a:t>
            </a:r>
            <a:r>
              <a:rPr lang="en-US" dirty="0"/>
              <a:t>with </a:t>
            </a:r>
            <a:r>
              <a:rPr lang="en-US" dirty="0" smtClean="0"/>
              <a:t>workers about their </a:t>
            </a:r>
            <a:r>
              <a:rPr lang="en-US" dirty="0"/>
              <a:t>concerns. </a:t>
            </a:r>
            <a:endParaRPr lang="en-US" dirty="0" smtClean="0"/>
          </a:p>
          <a:p>
            <a:r>
              <a:rPr lang="en-US" b="1" dirty="0" smtClean="0"/>
              <a:t>Hazard </a:t>
            </a:r>
            <a:r>
              <a:rPr lang="en-US" b="1" dirty="0"/>
              <a:t>Information and Reporting</a:t>
            </a:r>
            <a:r>
              <a:rPr lang="en-US" dirty="0"/>
              <a:t>.  </a:t>
            </a:r>
            <a:r>
              <a:rPr lang="en-US" dirty="0" smtClean="0"/>
              <a:t>A system to report and evaluate MSD symptoms and injuries without fear of reprisal. Information is provided to workers </a:t>
            </a:r>
            <a:r>
              <a:rPr lang="en-US" dirty="0"/>
              <a:t>that </a:t>
            </a:r>
            <a:r>
              <a:rPr lang="en-US" dirty="0" smtClean="0"/>
              <a:t>explains </a:t>
            </a:r>
            <a:r>
              <a:rPr lang="en-US" dirty="0"/>
              <a:t>how to identify and report </a:t>
            </a:r>
            <a:r>
              <a:rPr lang="en-US" dirty="0" smtClean="0"/>
              <a:t>MSD symptoms</a:t>
            </a:r>
            <a:r>
              <a:rPr lang="en-US" dirty="0"/>
              <a:t>.  </a:t>
            </a:r>
          </a:p>
          <a:p>
            <a:r>
              <a:rPr lang="en-US" b="1" dirty="0"/>
              <a:t>Job Hazard Analysis and Control</a:t>
            </a:r>
            <a:r>
              <a:rPr lang="en-US" dirty="0"/>
              <a:t>.  </a:t>
            </a:r>
            <a:r>
              <a:rPr lang="en-US" dirty="0" smtClean="0"/>
              <a:t>Job evaluation to </a:t>
            </a:r>
            <a:r>
              <a:rPr lang="en-US" dirty="0"/>
              <a:t>identify </a:t>
            </a:r>
            <a:r>
              <a:rPr lang="en-US" dirty="0" smtClean="0"/>
              <a:t>risk factors. Elimination of </a:t>
            </a:r>
            <a:r>
              <a:rPr lang="en-US" dirty="0"/>
              <a:t>MSD </a:t>
            </a:r>
            <a:r>
              <a:rPr lang="en-US" dirty="0" smtClean="0"/>
              <a:t>hazards or </a:t>
            </a:r>
            <a:r>
              <a:rPr lang="en-US" dirty="0"/>
              <a:t>reduce them to the extent </a:t>
            </a:r>
            <a:r>
              <a:rPr lang="en-US" dirty="0" smtClean="0"/>
              <a:t>feasible. </a:t>
            </a:r>
          </a:p>
          <a:p>
            <a:r>
              <a:rPr lang="en-US" b="1" dirty="0" smtClean="0"/>
              <a:t>Training</a:t>
            </a:r>
            <a:r>
              <a:rPr lang="en-US" dirty="0"/>
              <a:t>. </a:t>
            </a:r>
            <a:r>
              <a:rPr lang="en-US" dirty="0" smtClean="0"/>
              <a:t>Managers and workers are trained </a:t>
            </a:r>
            <a:r>
              <a:rPr lang="en-US" dirty="0"/>
              <a:t>on </a:t>
            </a:r>
            <a:r>
              <a:rPr lang="en-US" dirty="0" smtClean="0"/>
              <a:t>MSD </a:t>
            </a:r>
            <a:r>
              <a:rPr lang="en-US" dirty="0"/>
              <a:t>hazards, signs and </a:t>
            </a:r>
            <a:r>
              <a:rPr lang="en-US" dirty="0" smtClean="0"/>
              <a:t>symptoms, and how </a:t>
            </a:r>
            <a:r>
              <a:rPr lang="en-US" dirty="0"/>
              <a:t>to report </a:t>
            </a:r>
            <a:r>
              <a:rPr lang="en-US" dirty="0" smtClean="0"/>
              <a:t>MSDs. Employees </a:t>
            </a:r>
            <a:r>
              <a:rPr lang="en-US" dirty="0"/>
              <a:t>must </a:t>
            </a:r>
            <a:r>
              <a:rPr lang="en-US" dirty="0" smtClean="0"/>
              <a:t>also be </a:t>
            </a:r>
            <a:r>
              <a:rPr lang="en-US" dirty="0"/>
              <a:t>trained/retrained when a problem is identified, </a:t>
            </a:r>
            <a:r>
              <a:rPr lang="en-US" dirty="0" smtClean="0"/>
              <a:t>when </a:t>
            </a:r>
            <a:r>
              <a:rPr lang="en-US" dirty="0"/>
              <a:t>new hazards are identified or when changes are made to the job that may increase their exposure to </a:t>
            </a:r>
            <a:r>
              <a:rPr lang="en-US" dirty="0" smtClean="0"/>
              <a:t>MSD hazards. </a:t>
            </a:r>
            <a:endParaRPr lang="en-US" dirty="0"/>
          </a:p>
          <a:p>
            <a:r>
              <a:rPr lang="en-US" b="1" dirty="0"/>
              <a:t>MSD Management</a:t>
            </a:r>
            <a:r>
              <a:rPr lang="en-US" dirty="0"/>
              <a:t>. </a:t>
            </a:r>
            <a:r>
              <a:rPr lang="en-US" dirty="0" smtClean="0"/>
              <a:t>The employer must </a:t>
            </a:r>
            <a:r>
              <a:rPr lang="en-US" dirty="0"/>
              <a:t>respond promptly to </a:t>
            </a:r>
            <a:r>
              <a:rPr lang="en-US" dirty="0" smtClean="0"/>
              <a:t>workers with MSDs,  and provide medical management of injury cases. </a:t>
            </a:r>
            <a:endParaRPr lang="en-US" dirty="0"/>
          </a:p>
          <a:p>
            <a:r>
              <a:rPr lang="en-US" b="1" dirty="0" smtClean="0"/>
              <a:t>Program </a:t>
            </a:r>
            <a:r>
              <a:rPr lang="en-US" b="1" dirty="0"/>
              <a:t>Evaluation</a:t>
            </a:r>
            <a:r>
              <a:rPr lang="en-US" dirty="0"/>
              <a:t>.  </a:t>
            </a:r>
            <a:r>
              <a:rPr lang="en-US" dirty="0" smtClean="0"/>
              <a:t>The employer must evaluate their ergonomics program annually.</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50</a:t>
            </a:fld>
            <a:endParaRPr lang="en-US" dirty="0"/>
          </a:p>
        </p:txBody>
      </p:sp>
    </p:spTree>
    <p:extLst>
      <p:ext uri="{BB962C8B-B14F-4D97-AF65-F5344CB8AC3E}">
        <p14:creationId xmlns:p14="http://schemas.microsoft.com/office/powerpoint/2010/main" val="2992866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xfrm>
            <a:off x="685800" y="4419601"/>
            <a:ext cx="5486400" cy="4493260"/>
          </a:xfrm>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An </a:t>
            </a:r>
            <a:r>
              <a:rPr lang="en-US" i="1" dirty="0"/>
              <a:t>expert approach to ergonomics makes specialists, such as safety managers or industrial engineers, the primary directors of workplace changes</a:t>
            </a:r>
            <a:r>
              <a:rPr lang="en-US" i="1" dirty="0" smtClean="0"/>
              <a:t>. In contrast, participatory ergonomics is based on the belief that </a:t>
            </a:r>
            <a:r>
              <a:rPr lang="en-US" i="1" u="sng" dirty="0" smtClean="0"/>
              <a:t>workers</a:t>
            </a:r>
            <a:r>
              <a:rPr lang="en-US" i="1" dirty="0" smtClean="0"/>
              <a:t> are the experts in identifying problems and finding solutions. In order to successfully do this, workers should receive training on workplace hazards, musculoskeletal disorders that could be caused by these hazards, and ergonomic solutions. They should also be involved in the identification and analysis of hazards in the workplace, and the development of solutions that could reduce these hazards. </a:t>
            </a:r>
          </a:p>
          <a:p>
            <a:pPr eaLnBrk="1" hangingPunct="1">
              <a:spcBef>
                <a:spcPct val="0"/>
              </a:spcBef>
            </a:pPr>
            <a:endParaRPr lang="en-US" dirty="0" smtClean="0"/>
          </a:p>
          <a:p>
            <a:pPr eaLnBrk="1" hangingPunct="1">
              <a:spcBef>
                <a:spcPct val="0"/>
              </a:spcBef>
            </a:pPr>
            <a:r>
              <a:rPr lang="en-US" dirty="0" smtClean="0"/>
              <a:t>In contrast to the expert approach, participatory ergonomics has been adopted by many companies to aid in the control of workplace hazards. Participatory ergonomic </a:t>
            </a:r>
            <a:r>
              <a:rPr lang="en-US" dirty="0"/>
              <a:t>p</a:t>
            </a:r>
            <a:r>
              <a:rPr lang="en-US" dirty="0" smtClean="0"/>
              <a:t>rograms are initially put into operation with the assistance of an occupational safety and health specialist. These specialists provide training and technical expertise, however, the long-term goal is to develop worker in-house expertise with the specialist only acting as a consultant as needed. Participatory ergonomics has also been associated with improvements in worker satisfaction, productivity, product quality, awareness of company goals, and communication. Participatory ergonomic </a:t>
            </a:r>
            <a:r>
              <a:rPr lang="en-US" dirty="0"/>
              <a:t>p</a:t>
            </a:r>
            <a:r>
              <a:rPr lang="en-US" dirty="0" smtClean="0"/>
              <a:t>rograms have been used effectively in several construction environments and have been known to increase morale among workers.</a:t>
            </a:r>
          </a:p>
          <a:p>
            <a:pPr eaLnBrk="1" hangingPunct="1">
              <a:spcBef>
                <a:spcPct val="0"/>
              </a:spcBef>
            </a:pPr>
            <a:endParaRPr lang="en-US" dirty="0" smtClean="0"/>
          </a:p>
          <a:p>
            <a:pPr eaLnBrk="1" hangingPunct="1">
              <a:spcBef>
                <a:spcPct val="0"/>
              </a:spcBef>
            </a:pPr>
            <a:r>
              <a:rPr lang="en-US" dirty="0" smtClean="0"/>
              <a:t>Source: </a:t>
            </a:r>
            <a:r>
              <a:rPr lang="en-US" dirty="0"/>
              <a:t>Reducing Sprains and Strains in Construction through Worker Participation: A Manual for Managers and Workers with Examples from Scaffold Erection. Koningsveld, Ernst A.P., Peter Vink, Isle J.M. Urlings, and Annelise M. de Jong. 1998</a:t>
            </a:r>
            <a:r>
              <a:rPr lang="en-US" dirty="0" smtClean="0"/>
              <a:t>. Study funded by CPWR.</a:t>
            </a:r>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D7DDF8-DF06-4CD6-A359-DAA10392213C}" type="slidenum">
              <a:rPr lang="en-US"/>
              <a:pPr fontAlgn="base">
                <a:spcBef>
                  <a:spcPct val="0"/>
                </a:spcBef>
                <a:spcAft>
                  <a:spcPct val="0"/>
                </a:spcAft>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Let participants respond, then review the points on the slide.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endParaRPr lang="en-US" dirty="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EB96FD-DC87-4A6C-8EEF-7E041FEB6B75}" type="slidenum">
              <a:rPr lang="en-US"/>
              <a:pPr fontAlgn="base">
                <a:spcBef>
                  <a:spcPct val="0"/>
                </a:spcBef>
                <a:spcAft>
                  <a:spcPct val="0"/>
                </a:spcAft>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Thank you for attending this training. Please take a few moments to complete the evaluation.</a:t>
            </a:r>
            <a:endParaRPr lang="en-US" b="1" dirty="0" smtClean="0"/>
          </a:p>
          <a:p>
            <a:pPr eaLnBrk="1" hangingPunct="1">
              <a:spcBef>
                <a:spcPct val="0"/>
              </a:spcBef>
            </a:pPr>
            <a:endParaRPr lang="en-US" dirty="0"/>
          </a:p>
          <a:p>
            <a:pPr eaLnBrk="1" hangingPunct="1">
              <a:spcBef>
                <a:spcPct val="0"/>
              </a:spcBef>
            </a:pPr>
            <a:r>
              <a:rPr lang="en-US" dirty="0" smtClean="0"/>
              <a:t>Collect the evaluation forms and return them to Laura Boatman at the State Building &amp; Construction Trades Council of California.</a:t>
            </a:r>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0BC0C6-C234-41EB-BC3F-242D6FC32466}" type="slidenum">
              <a:rPr lang="en-US"/>
              <a:pPr fontAlgn="base">
                <a:spcBef>
                  <a:spcPct val="0"/>
                </a:spcBef>
                <a:spcAft>
                  <a:spcPct val="0"/>
                </a:spcAft>
                <a:defRPr/>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066800" y="685800"/>
            <a:ext cx="4648200" cy="3486150"/>
          </a:xfrm>
          <a:noFill/>
          <a:ln>
            <a:solidFill>
              <a:srgbClr val="000000"/>
            </a:solidFill>
            <a:miter lim="800000"/>
            <a:headEnd/>
            <a:tailEnd/>
          </a:ln>
        </p:spPr>
      </p:sp>
      <p:sp>
        <p:nvSpPr>
          <p:cNvPr id="3" name="Notes Placeholder 2"/>
          <p:cNvSpPr>
            <a:spLocks noGrp="1"/>
          </p:cNvSpPr>
          <p:nvPr>
            <p:ph type="body" idx="1"/>
          </p:nvPr>
        </p:nvSpPr>
        <p:spPr>
          <a:xfrm>
            <a:off x="685800" y="4415790"/>
            <a:ext cx="5486400" cy="4499610"/>
          </a:xfrm>
        </p:spPr>
        <p:txBody>
          <a:bodyPr/>
          <a:lstStyle/>
          <a:p>
            <a:pPr eaLnBrk="1" fontAlgn="auto" hangingPunct="1">
              <a:spcBef>
                <a:spcPts val="0"/>
              </a:spcBef>
              <a:spcAft>
                <a:spcPts val="0"/>
              </a:spcAft>
              <a:defRPr/>
            </a:pPr>
            <a:r>
              <a:rPr lang="en-US" b="1" dirty="0" smtClean="0"/>
              <a:t>Ask </a:t>
            </a:r>
            <a:r>
              <a:rPr lang="en-US" b="1" dirty="0"/>
              <a:t>the class: </a:t>
            </a:r>
            <a:r>
              <a:rPr lang="en-US" b="1" dirty="0">
                <a:solidFill>
                  <a:schemeClr val="tx2"/>
                </a:solidFill>
              </a:rPr>
              <a:t>What are </a:t>
            </a:r>
            <a:r>
              <a:rPr lang="en-US" b="1" dirty="0" smtClean="0">
                <a:solidFill>
                  <a:schemeClr val="tx2"/>
                </a:solidFill>
              </a:rPr>
              <a:t>examples </a:t>
            </a:r>
            <a:r>
              <a:rPr lang="en-US" b="1" dirty="0">
                <a:solidFill>
                  <a:schemeClr val="tx2"/>
                </a:solidFill>
              </a:rPr>
              <a:t>of </a:t>
            </a:r>
            <a:r>
              <a:rPr lang="en-US" b="1" dirty="0" smtClean="0">
                <a:solidFill>
                  <a:schemeClr val="tx2"/>
                </a:solidFill>
              </a:rPr>
              <a:t>MSDs?</a:t>
            </a:r>
            <a:r>
              <a:rPr lang="en-US" dirty="0" smtClean="0">
                <a:solidFill>
                  <a:schemeClr val="tx2"/>
                </a:solidFill>
              </a:rPr>
              <a:t> </a:t>
            </a:r>
            <a:r>
              <a:rPr lang="en-US" b="1" dirty="0" smtClean="0"/>
              <a:t>(Instructor writes what students say on the flipchart).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Tell the class: </a:t>
            </a:r>
          </a:p>
          <a:p>
            <a:pPr marL="173336" indent="-173336" eaLnBrk="1" fontAlgn="auto" hangingPunct="1">
              <a:spcBef>
                <a:spcPts val="0"/>
              </a:spcBef>
              <a:spcAft>
                <a:spcPts val="0"/>
              </a:spcAft>
              <a:buFont typeface="Arial" pitchFamily="34" charset="0"/>
              <a:buChar char="•"/>
              <a:defRPr/>
            </a:pPr>
            <a:r>
              <a:rPr lang="en-US" i="1" u="sng" dirty="0" smtClean="0"/>
              <a:t>Carpal </a:t>
            </a:r>
            <a:r>
              <a:rPr lang="en-US" i="1" u="sng" dirty="0"/>
              <a:t>tunnel syndrome </a:t>
            </a:r>
            <a:r>
              <a:rPr lang="en-US" i="1" u="sng" dirty="0" smtClean="0"/>
              <a:t>(CTS) </a:t>
            </a:r>
            <a:r>
              <a:rPr lang="en-US" i="1" dirty="0" smtClean="0"/>
              <a:t>- Carpal </a:t>
            </a:r>
            <a:r>
              <a:rPr lang="en-US" i="1" dirty="0"/>
              <a:t>tunnel syndrome is pressure on the median nerve -- the nerve in the wrist that supplies feeling and movement to parts of the hand. It can lead to numbness, tingling, weakness, or muscle damage in the hand and fingers</a:t>
            </a:r>
            <a:r>
              <a:rPr lang="en-US" i="1" dirty="0" smtClean="0"/>
              <a:t>. Using tools that don’t fit your hand properly can cause this type of injury.</a:t>
            </a:r>
            <a:endParaRPr lang="en-US" i="1" dirty="0"/>
          </a:p>
          <a:p>
            <a:pPr marL="173336" indent="-173336" eaLnBrk="1" fontAlgn="auto" hangingPunct="1">
              <a:spcBef>
                <a:spcPts val="0"/>
              </a:spcBef>
              <a:spcAft>
                <a:spcPts val="0"/>
              </a:spcAft>
              <a:buFont typeface="Arial" pitchFamily="34" charset="0"/>
              <a:buChar char="•"/>
              <a:defRPr/>
            </a:pPr>
            <a:r>
              <a:rPr lang="en-US" i="1" u="sng" dirty="0" smtClean="0"/>
              <a:t>Tendinitis</a:t>
            </a:r>
            <a:r>
              <a:rPr lang="en-US" i="1" dirty="0" smtClean="0"/>
              <a:t> </a:t>
            </a:r>
            <a:r>
              <a:rPr lang="en-US" i="1" dirty="0"/>
              <a:t>– </a:t>
            </a:r>
            <a:r>
              <a:rPr lang="en-US" i="1" dirty="0" smtClean="0"/>
              <a:t>this occurs when tendons </a:t>
            </a:r>
            <a:r>
              <a:rPr lang="en-US" i="1" dirty="0"/>
              <a:t>rub against the bone and get swollen. </a:t>
            </a:r>
            <a:r>
              <a:rPr lang="en-US" i="1" dirty="0" smtClean="0"/>
              <a:t>Tendinitis refers to </a:t>
            </a:r>
            <a:r>
              <a:rPr lang="en-US" i="1" dirty="0"/>
              <a:t>i</a:t>
            </a:r>
            <a:r>
              <a:rPr lang="en-US" i="1" dirty="0" smtClean="0"/>
              <a:t>nflammation of the tendon. For </a:t>
            </a:r>
            <a:r>
              <a:rPr lang="en-US" i="1" dirty="0"/>
              <a:t>example, swinging a sledge hammer repeatedly can cause </a:t>
            </a:r>
            <a:r>
              <a:rPr lang="en-US" i="1" dirty="0" smtClean="0"/>
              <a:t>tendinitis </a:t>
            </a:r>
            <a:r>
              <a:rPr lang="en-US" i="1" dirty="0"/>
              <a:t>in the elbow</a:t>
            </a:r>
            <a:r>
              <a:rPr lang="en-US" i="1" dirty="0" smtClean="0"/>
              <a:t>. </a:t>
            </a:r>
            <a:endParaRPr lang="en-US" i="1" dirty="0"/>
          </a:p>
          <a:p>
            <a:pPr marL="173336" indent="-173336" eaLnBrk="1" fontAlgn="auto" hangingPunct="1">
              <a:spcBef>
                <a:spcPts val="0"/>
              </a:spcBef>
              <a:spcAft>
                <a:spcPts val="0"/>
              </a:spcAft>
              <a:buFont typeface="Arial" pitchFamily="34" charset="0"/>
              <a:buChar char="•"/>
              <a:defRPr/>
            </a:pPr>
            <a:r>
              <a:rPr lang="en-US" i="1" u="sng" dirty="0" smtClean="0"/>
              <a:t>Bursitis</a:t>
            </a:r>
            <a:r>
              <a:rPr lang="en-US" i="1" dirty="0" smtClean="0"/>
              <a:t> – this occurs when the </a:t>
            </a:r>
            <a:r>
              <a:rPr lang="en-US" i="1" dirty="0"/>
              <a:t>fluid-filled sac (bursa) that lies between a tendon and skin, or between a tendon and </a:t>
            </a:r>
            <a:r>
              <a:rPr lang="en-US" i="1" dirty="0" smtClean="0"/>
              <a:t>bone, gets inflamed. </a:t>
            </a:r>
            <a:r>
              <a:rPr lang="en-US" i="1" dirty="0"/>
              <a:t>Bursae are found in the knee, elbow, shoulder and wrist</a:t>
            </a:r>
            <a:r>
              <a:rPr lang="en-US" i="1" dirty="0" smtClean="0"/>
              <a:t>. </a:t>
            </a:r>
            <a:r>
              <a:rPr lang="en-US" i="1" dirty="0"/>
              <a:t>The main symptom of bursitis is pain. In some cases, especially for shoulder bursitis, people may experience some restriction of movement and stiffness. </a:t>
            </a:r>
            <a:r>
              <a:rPr lang="en-US" i="1" dirty="0" smtClean="0"/>
              <a:t>For example, working in an awkward overhead position for extended periods of time can cause bursitis in the shoulder.</a:t>
            </a:r>
          </a:p>
          <a:p>
            <a:pPr marL="173336" indent="-173336" eaLnBrk="1" fontAlgn="auto" hangingPunct="1">
              <a:spcBef>
                <a:spcPts val="0"/>
              </a:spcBef>
              <a:spcAft>
                <a:spcPts val="0"/>
              </a:spcAft>
              <a:buFont typeface="Arial" pitchFamily="34" charset="0"/>
              <a:buChar char="•"/>
              <a:defRPr/>
            </a:pPr>
            <a:endParaRPr lang="en-US" i="1" dirty="0" smtClean="0"/>
          </a:p>
          <a:p>
            <a:pPr eaLnBrk="1" fontAlgn="auto" hangingPunct="1">
              <a:spcBef>
                <a:spcPts val="0"/>
              </a:spcBef>
              <a:spcAft>
                <a:spcPts val="0"/>
              </a:spcAft>
              <a:defRPr/>
            </a:pPr>
            <a:r>
              <a:rPr lang="en-US" dirty="0" smtClean="0"/>
              <a:t>See handout: </a:t>
            </a:r>
            <a:r>
              <a:rPr lang="en-US" u="sng" dirty="0" smtClean="0"/>
              <a:t>What </a:t>
            </a:r>
            <a:r>
              <a:rPr lang="en-US" u="sng" dirty="0"/>
              <a:t>are MSI’s? </a:t>
            </a:r>
            <a:r>
              <a:rPr lang="en-US" u="sng" dirty="0" smtClean="0"/>
              <a:t>Constructive </a:t>
            </a:r>
            <a:r>
              <a:rPr lang="en-US" u="sng" dirty="0"/>
              <a:t>Ideas, Worksafe </a:t>
            </a:r>
            <a:r>
              <a:rPr lang="en-US" u="sng" dirty="0" smtClean="0"/>
              <a:t>BC.</a:t>
            </a:r>
            <a:endParaRPr lang="en-US" u="sng" dirty="0"/>
          </a:p>
          <a:p>
            <a:pPr eaLnBrk="1" fontAlgn="auto" hangingPunct="1">
              <a:spcBef>
                <a:spcPts val="0"/>
              </a:spcBef>
              <a:spcAft>
                <a:spcPts val="0"/>
              </a:spcAft>
              <a:defRPr/>
            </a:pPr>
            <a:endParaRPr lang="en-US" dirty="0" smtClean="0"/>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30748-0879-49FE-B796-D26EE2C696A5}"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Tell the class: </a:t>
            </a:r>
          </a:p>
          <a:p>
            <a:r>
              <a:rPr lang="en-US" i="1" dirty="0" smtClean="0"/>
              <a:t>1</a:t>
            </a:r>
            <a:r>
              <a:rPr lang="en-US" i="1" dirty="0"/>
              <a:t>. The sprains/strains category in </a:t>
            </a:r>
            <a:r>
              <a:rPr lang="en-US" i="1" dirty="0" smtClean="0"/>
              <a:t>this slide </a:t>
            </a:r>
            <a:r>
              <a:rPr lang="en-US" i="1" dirty="0"/>
              <a:t>includes other MSDs: carpal tunnel syndrome, tendinitis, and back pain.</a:t>
            </a:r>
          </a:p>
          <a:p>
            <a:r>
              <a:rPr lang="en-US" i="1" dirty="0"/>
              <a:t>2. The "All Other" category includes </a:t>
            </a:r>
            <a:r>
              <a:rPr lang="en-US" i="1" dirty="0" smtClean="0"/>
              <a:t>chemical </a:t>
            </a:r>
            <a:r>
              <a:rPr lang="en-US" i="1" dirty="0"/>
              <a:t>burns, amputations, general soreness/pain (except when it's back pain only), crushing injuries, suffocation, eye disorders such as welder's flash, respiratory diseases, hernias, </a:t>
            </a:r>
            <a:r>
              <a:rPr lang="en-US" i="1" dirty="0" smtClean="0"/>
              <a:t>and seizures</a:t>
            </a:r>
            <a:r>
              <a:rPr lang="en-US" i="1" dirty="0"/>
              <a:t>, among others</a:t>
            </a:r>
            <a:r>
              <a:rPr lang="en-US" i="1" dirty="0" smtClean="0"/>
              <a:t>.</a:t>
            </a:r>
          </a:p>
          <a:p>
            <a:endParaRPr lang="en-US" dirty="0" smtClean="0"/>
          </a:p>
          <a:p>
            <a:r>
              <a:rPr lang="en-US" dirty="0" smtClean="0"/>
              <a:t>Source</a:t>
            </a:r>
            <a:r>
              <a:rPr lang="en-US" dirty="0"/>
              <a:t>: Bureau of Labor Statistics (BLS</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7</a:t>
            </a:fld>
            <a:endParaRPr lang="en-US" dirty="0"/>
          </a:p>
        </p:txBody>
      </p:sp>
    </p:spTree>
    <p:extLst>
      <p:ext uri="{BB962C8B-B14F-4D97-AF65-F5344CB8AC3E}">
        <p14:creationId xmlns:p14="http://schemas.microsoft.com/office/powerpoint/2010/main" val="314730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the class:</a:t>
            </a:r>
            <a:r>
              <a:rPr lang="en-US" dirty="0"/>
              <a:t> </a:t>
            </a:r>
            <a:r>
              <a:rPr lang="en-US" i="1" dirty="0"/>
              <a:t>In this slide you see the rate of MSDs. The rate of injury is calculated based on 10,000 workers. For example, looking at the graph, 45.2 laborers out of 10,000 suffered a lost time injury from </a:t>
            </a:r>
            <a:r>
              <a:rPr lang="en-US" i="1" dirty="0" smtClean="0"/>
              <a:t>an </a:t>
            </a:r>
            <a:r>
              <a:rPr lang="en-US" i="1" dirty="0"/>
              <a:t>MSD. This means that 4.5 workers out of 1,000 were hurt badly enough that they had to take time off work for their MSD</a:t>
            </a:r>
            <a:br>
              <a:rPr lang="en-US" i="1" dirty="0"/>
            </a:br>
            <a:r>
              <a:rPr lang="en-US" i="1" dirty="0"/>
              <a:t>injury. </a:t>
            </a:r>
            <a:endParaRPr lang="en-US" i="1" dirty="0" smtClean="0"/>
          </a:p>
          <a:p>
            <a:r>
              <a:rPr lang="en-US" dirty="0" smtClean="0"/>
              <a:t>In comparison, the </a:t>
            </a:r>
            <a:r>
              <a:rPr lang="en-US" dirty="0"/>
              <a:t>overall incidence rate for musculoskeletal </a:t>
            </a:r>
            <a:r>
              <a:rPr lang="en-US" dirty="0" smtClean="0"/>
              <a:t>disorders </a:t>
            </a:r>
            <a:r>
              <a:rPr lang="en-US" dirty="0"/>
              <a:t>with days away from work was </a:t>
            </a:r>
            <a:r>
              <a:rPr lang="en-US" dirty="0" smtClean="0"/>
              <a:t>32 </a:t>
            </a:r>
            <a:r>
              <a:rPr lang="en-US" dirty="0"/>
              <a:t>cases per 10,000 full-time workers in 2010</a:t>
            </a:r>
            <a:r>
              <a:rPr lang="en-US" dirty="0" smtClean="0"/>
              <a:t>. So laborers got hurt at a higher rate than the average worker (45.2 </a:t>
            </a:r>
            <a:r>
              <a:rPr lang="en-US" dirty="0" err="1" smtClean="0"/>
              <a:t>v.s</a:t>
            </a:r>
            <a:r>
              <a:rPr lang="en-US" dirty="0" smtClean="0"/>
              <a:t> 32).</a:t>
            </a:r>
            <a:endParaRPr lang="en-US" dirty="0"/>
          </a:p>
          <a:p>
            <a:endParaRPr lang="en-US" dirty="0" smtClean="0"/>
          </a:p>
          <a:p>
            <a:r>
              <a:rPr lang="en-US" dirty="0" smtClean="0"/>
              <a:t>Source</a:t>
            </a:r>
            <a:r>
              <a:rPr lang="en-US" dirty="0"/>
              <a:t>: U.S. Bureau of Labor Statistics, 2003-2009 Survey of Occupational Injuries and Illnesses, 2003-2009 Current Population Survey,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8</a:t>
            </a:fld>
            <a:endParaRPr lang="en-US" dirty="0"/>
          </a:p>
        </p:txBody>
      </p:sp>
    </p:spTree>
    <p:extLst>
      <p:ext uri="{BB962C8B-B14F-4D97-AF65-F5344CB8AC3E}">
        <p14:creationId xmlns:p14="http://schemas.microsoft.com/office/powerpoint/2010/main" val="215143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ct val="0"/>
              </a:spcBef>
            </a:pPr>
            <a:r>
              <a:rPr lang="en-US" b="1" dirty="0">
                <a:solidFill>
                  <a:prstClr val="black"/>
                </a:solidFill>
              </a:rPr>
              <a:t>Tell the class:</a:t>
            </a:r>
            <a:r>
              <a:rPr lang="en-US" dirty="0">
                <a:solidFill>
                  <a:prstClr val="black"/>
                </a:solidFill>
              </a:rPr>
              <a:t> </a:t>
            </a:r>
            <a:r>
              <a:rPr lang="en-US" i="1" dirty="0">
                <a:solidFill>
                  <a:prstClr val="black"/>
                </a:solidFill>
              </a:rPr>
              <a:t>MSDs continue to be the biggest cause of non-fatal injuries for construction workers.</a:t>
            </a:r>
          </a:p>
          <a:p>
            <a:pPr lvl="0" eaLnBrk="1" hangingPunct="1">
              <a:spcBef>
                <a:spcPct val="0"/>
              </a:spcBef>
            </a:pPr>
            <a:endParaRPr lang="en-US" dirty="0">
              <a:solidFill>
                <a:prstClr val="black"/>
              </a:solidFill>
            </a:endParaRPr>
          </a:p>
          <a:p>
            <a:pPr lvl="0" eaLnBrk="1" hangingPunct="1">
              <a:spcBef>
                <a:spcPct val="0"/>
              </a:spcBef>
            </a:pPr>
            <a:r>
              <a:rPr lang="en-US" dirty="0">
                <a:solidFill>
                  <a:prstClr val="black"/>
                </a:solidFill>
              </a:rPr>
              <a:t>Source: U.S. Bureau of Labor Statistics, 2003-2009 Survey of Occupational Injuries and Illnesses,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9</a:t>
            </a:fld>
            <a:endParaRPr lang="en-US" dirty="0"/>
          </a:p>
        </p:txBody>
      </p:sp>
    </p:spTree>
    <p:extLst>
      <p:ext uri="{BB962C8B-B14F-4D97-AF65-F5344CB8AC3E}">
        <p14:creationId xmlns:p14="http://schemas.microsoft.com/office/powerpoint/2010/main" val="2074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339788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94054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2A0F6-C0EA-4986-9EE9-166C19AD7D7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32645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2A0F6-C0EA-4986-9EE9-166C19AD7D74}"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78622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2A0F6-C0EA-4986-9EE9-166C19AD7D74}"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16599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2A0F6-C0EA-4986-9EE9-166C19AD7D74}"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479048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2A0F6-C0EA-4986-9EE9-166C19AD7D74}"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1319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2A0F6-C0EA-4986-9EE9-166C19AD7D74}"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185965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Oval 7"/>
          <p:cNvSpPr>
            <a:spLocks noChangeArrowheads="1"/>
          </p:cNvSpPr>
          <p:nvPr userDrawn="1"/>
        </p:nvSpPr>
        <p:spPr bwMode="auto">
          <a:xfrm>
            <a:off x="8427775" y="5867400"/>
            <a:ext cx="752475" cy="754062"/>
          </a:xfrm>
          <a:prstGeom prst="ellipse">
            <a:avLst/>
          </a:prstGeom>
          <a:blipFill dpi="0" rotWithShape="1">
            <a:blip r:embed="rId2" cstate="email">
              <a:extLst>
                <a:ext uri="{28A0092B-C50C-407E-A947-70E740481C1C}">
                  <a14:useLocalDpi xmlns:a14="http://schemas.microsoft.com/office/drawing/2010/main" val="0"/>
                </a:ext>
              </a:extLst>
            </a:blip>
            <a:srcRect/>
            <a:stretch>
              <a:fillRect/>
            </a:stretch>
          </a:blip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2A0F6-C0EA-4986-9EE9-166C19AD7D74}"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12196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949081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834048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4066660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3017579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960403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2635120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471717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266364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17721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1336766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283423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922328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1442287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46731CE-5ECE-4448-A506-58EAFB5880C1}" type="datetime1">
              <a:rPr lang="en-US"/>
              <a:pPr/>
              <a:t>9/16/2016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ED5837-2A28-40F0-953F-D78D2BC8CFD6}" type="slidenum">
              <a:rPr lang="en-US"/>
              <a:pPr/>
              <a:t>‹#›</a:t>
            </a:fld>
            <a:endParaRPr lang="en-US"/>
          </a:p>
        </p:txBody>
      </p:sp>
    </p:spTree>
    <p:extLst>
      <p:ext uri="{BB962C8B-B14F-4D97-AF65-F5344CB8AC3E}">
        <p14:creationId xmlns:p14="http://schemas.microsoft.com/office/powerpoint/2010/main" val="539663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5FC53E-1326-4B41-80CC-9285BE047A76}" type="datetime1">
              <a:rPr lang="en-US"/>
              <a:pPr/>
              <a:t>9/16/2016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821769-8582-4406-AD7D-1281ED9FD860}" type="slidenum">
              <a:rPr lang="en-US"/>
              <a:pPr/>
              <a:t>‹#›</a:t>
            </a:fld>
            <a:endParaRPr lang="en-US"/>
          </a:p>
        </p:txBody>
      </p:sp>
    </p:spTree>
    <p:extLst>
      <p:ext uri="{BB962C8B-B14F-4D97-AF65-F5344CB8AC3E}">
        <p14:creationId xmlns:p14="http://schemas.microsoft.com/office/powerpoint/2010/main" val="44286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9A0424-374B-42A9-A1D8-AF6174B6BEC3}" type="datetime1">
              <a:rPr lang="en-US"/>
              <a:pPr/>
              <a:t>9/16/2016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876854-912A-407D-A508-81D71E14DCB5}" type="slidenum">
              <a:rPr lang="en-US"/>
              <a:pPr/>
              <a:t>‹#›</a:t>
            </a:fld>
            <a:endParaRPr lang="en-US"/>
          </a:p>
        </p:txBody>
      </p:sp>
    </p:spTree>
    <p:extLst>
      <p:ext uri="{BB962C8B-B14F-4D97-AF65-F5344CB8AC3E}">
        <p14:creationId xmlns:p14="http://schemas.microsoft.com/office/powerpoint/2010/main" val="1596278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5D1D66-3E26-4589-96B6-814A688BF01B}" type="datetime1">
              <a:rPr lang="en-US"/>
              <a:pPr/>
              <a:t>9/16/2016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800812-D8C9-4472-9DC1-C2F6E4B71AA4}" type="slidenum">
              <a:rPr lang="en-US"/>
              <a:pPr/>
              <a:t>‹#›</a:t>
            </a:fld>
            <a:endParaRPr lang="en-US"/>
          </a:p>
        </p:txBody>
      </p:sp>
    </p:spTree>
    <p:extLst>
      <p:ext uri="{BB962C8B-B14F-4D97-AF65-F5344CB8AC3E}">
        <p14:creationId xmlns:p14="http://schemas.microsoft.com/office/powerpoint/2010/main" val="975139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1643963-1068-4D44-85C4-CC5FA3BADEE2}" type="datetime1">
              <a:rPr lang="en-US"/>
              <a:pPr/>
              <a:t>9/16/2016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B0F62B-8E85-4E6C-9B29-8CDEAE9BC767}" type="slidenum">
              <a:rPr lang="en-US"/>
              <a:pPr/>
              <a:t>‹#›</a:t>
            </a:fld>
            <a:endParaRPr lang="en-US"/>
          </a:p>
        </p:txBody>
      </p:sp>
    </p:spTree>
    <p:extLst>
      <p:ext uri="{BB962C8B-B14F-4D97-AF65-F5344CB8AC3E}">
        <p14:creationId xmlns:p14="http://schemas.microsoft.com/office/powerpoint/2010/main" val="1127928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2E4485E-6AC4-4D9F-B57D-6790267E1CD4}" type="datetime1">
              <a:rPr lang="en-US"/>
              <a:pPr/>
              <a:t>9/16/2016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E7C91D-9D41-488C-B6BF-D5C895ABFB92}" type="slidenum">
              <a:rPr lang="en-US"/>
              <a:pPr/>
              <a:t>‹#›</a:t>
            </a:fld>
            <a:endParaRPr lang="en-US"/>
          </a:p>
        </p:txBody>
      </p:sp>
    </p:spTree>
    <p:extLst>
      <p:ext uri="{BB962C8B-B14F-4D97-AF65-F5344CB8AC3E}">
        <p14:creationId xmlns:p14="http://schemas.microsoft.com/office/powerpoint/2010/main" val="153621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2D1B1A0-CFDE-4070-A687-60972B80ED5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1F3487D-05E9-412F-A3D6-67610E020F38}" type="datetime1">
              <a:rPr lang="en-US"/>
              <a:pPr/>
              <a:t>9/16/2016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1939C79-0410-4194-AC90-90199D2C390F}" type="slidenum">
              <a:rPr lang="en-US"/>
              <a:pPr/>
              <a:t>‹#›</a:t>
            </a:fld>
            <a:endParaRPr lang="en-US"/>
          </a:p>
        </p:txBody>
      </p:sp>
    </p:spTree>
    <p:extLst>
      <p:ext uri="{BB962C8B-B14F-4D97-AF65-F5344CB8AC3E}">
        <p14:creationId xmlns:p14="http://schemas.microsoft.com/office/powerpoint/2010/main" val="601005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A7B7F8-F5A8-4E31-839F-2820C8E4FB1A}" type="datetime1">
              <a:rPr lang="en-US"/>
              <a:pPr/>
              <a:t>9/16/2016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E2E087-2DB3-484A-B3EB-C3349536C527}" type="slidenum">
              <a:rPr lang="en-US"/>
              <a:pPr/>
              <a:t>‹#›</a:t>
            </a:fld>
            <a:endParaRPr lang="en-US"/>
          </a:p>
        </p:txBody>
      </p:sp>
    </p:spTree>
    <p:extLst>
      <p:ext uri="{BB962C8B-B14F-4D97-AF65-F5344CB8AC3E}">
        <p14:creationId xmlns:p14="http://schemas.microsoft.com/office/powerpoint/2010/main" val="235198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1AE024-3487-47DB-8503-46E1B385EBB3}" type="datetime1">
              <a:rPr lang="en-US"/>
              <a:pPr/>
              <a:t>9/16/2016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58845F-16D4-464F-B042-9E1117FB6536}" type="slidenum">
              <a:rPr lang="en-US"/>
              <a:pPr/>
              <a:t>‹#›</a:t>
            </a:fld>
            <a:endParaRPr lang="en-US"/>
          </a:p>
        </p:txBody>
      </p:sp>
    </p:spTree>
    <p:extLst>
      <p:ext uri="{BB962C8B-B14F-4D97-AF65-F5344CB8AC3E}">
        <p14:creationId xmlns:p14="http://schemas.microsoft.com/office/powerpoint/2010/main" val="1641591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E2440F-C9CF-4617-A6B7-9521E9A20686}" type="datetime1">
              <a:rPr lang="en-US"/>
              <a:pPr/>
              <a:t>9/16/2016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118BD5-2E49-4757-AB39-0FF681EB8082}" type="slidenum">
              <a:rPr lang="en-US"/>
              <a:pPr/>
              <a:t>‹#›</a:t>
            </a:fld>
            <a:endParaRPr lang="en-US"/>
          </a:p>
        </p:txBody>
      </p:sp>
    </p:spTree>
    <p:extLst>
      <p:ext uri="{BB962C8B-B14F-4D97-AF65-F5344CB8AC3E}">
        <p14:creationId xmlns:p14="http://schemas.microsoft.com/office/powerpoint/2010/main" val="2603363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0AB61E-8705-4BB0-85D4-253C52912238}" type="datetime1">
              <a:rPr lang="en-US"/>
              <a:pPr/>
              <a:t>9/16/2016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76A91D-BA3B-4C0E-9956-347CD294F010}" type="slidenum">
              <a:rPr lang="en-US"/>
              <a:pPr/>
              <a:t>‹#›</a:t>
            </a:fld>
            <a:endParaRPr lang="en-US"/>
          </a:p>
        </p:txBody>
      </p:sp>
    </p:spTree>
    <p:extLst>
      <p:ext uri="{BB962C8B-B14F-4D97-AF65-F5344CB8AC3E}">
        <p14:creationId xmlns:p14="http://schemas.microsoft.com/office/powerpoint/2010/main" val="3965987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240581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4106751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964074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2876771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244551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3974652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3075569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145421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46946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3310352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190400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64D673A8-CF27-48CB-B5D0-639C1E8E16C6}"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36748CC0-8F51-450E-944F-3E82DDDEF37A}" type="datetimeFigureOut">
              <a:rPr lang="en-US"/>
              <a:pPr>
                <a:defRPr/>
              </a:pPr>
              <a:t>9/16/2016</a:t>
            </a:fld>
            <a:endParaRPr lang="en-US" dirty="0"/>
          </a:p>
        </p:txBody>
      </p:sp>
      <p:sp>
        <p:nvSpPr>
          <p:cNvPr id="9" name="TextBox 8"/>
          <p:cNvSpPr txBox="1"/>
          <p:nvPr/>
        </p:nvSpPr>
        <p:spPr>
          <a:xfrm>
            <a:off x="8458200" y="0"/>
            <a:ext cx="685800" cy="6858000"/>
          </a:xfrm>
          <a:prstGeom prst="rect">
            <a:avLst/>
          </a:prstGeom>
          <a:scene3d>
            <a:camera prst="orthographicFront"/>
            <a:lightRig rig="fla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vert="vert270"/>
          <a:lstStyle/>
          <a:p>
            <a:pPr marL="1371600" fontAlgn="auto">
              <a:spcBef>
                <a:spcPts val="0"/>
              </a:spcBef>
              <a:spcAft>
                <a:spcPts val="0"/>
              </a:spcAft>
              <a:defRPr/>
            </a:pPr>
            <a:r>
              <a:rPr lang="en-US" b="1" cap="small"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preventing </a:t>
            </a:r>
            <a:r>
              <a:rPr lang="en-US" b="1" cap="small"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sprains</a:t>
            </a:r>
            <a:r>
              <a:rPr lang="en-US" b="1" cap="small"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 </a:t>
            </a:r>
            <a:r>
              <a:rPr lang="en-US" b="1" cap="small"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strains </a:t>
            </a:r>
            <a:r>
              <a:rPr lang="en-US" b="1" cap="small"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and repetitive motion injuries</a:t>
            </a:r>
          </a:p>
        </p:txBody>
      </p:sp>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380565" y="5829300"/>
            <a:ext cx="8477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263" r:id="rId1"/>
    <p:sldLayoutId id="2147484262" r:id="rId2"/>
    <p:sldLayoutId id="2147484261" r:id="rId3"/>
    <p:sldLayoutId id="2147484260" r:id="rId4"/>
    <p:sldLayoutId id="2147484259" r:id="rId5"/>
    <p:sldLayoutId id="2147484258" r:id="rId6"/>
    <p:sldLayoutId id="2147484257" r:id="rId7"/>
    <p:sldLayoutId id="2147484256" r:id="rId8"/>
    <p:sldLayoutId id="2147484255" r:id="rId9"/>
    <p:sldLayoutId id="2147484254" r:id="rId10"/>
    <p:sldLayoutId id="2147484253" r:id="rId11"/>
  </p:sldLayoutIdLst>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2A0F6-C0EA-4986-9EE9-166C19AD7D74}" type="datetimeFigureOut">
              <a:rPr lang="en-US" smtClean="0"/>
              <a:t>9/16/2016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6E8DD-6B44-4AB8-A14D-3275DACCFA02}" type="slidenum">
              <a:rPr lang="en-US" smtClean="0"/>
              <a:t>‹#›</a:t>
            </a:fld>
            <a:endParaRPr lang="en-US"/>
          </a:p>
        </p:txBody>
      </p:sp>
    </p:spTree>
    <p:extLst>
      <p:ext uri="{BB962C8B-B14F-4D97-AF65-F5344CB8AC3E}">
        <p14:creationId xmlns:p14="http://schemas.microsoft.com/office/powerpoint/2010/main" val="4293517499"/>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836AA-04E6-4B14-A8DD-5959832BFA74}" type="datetimeFigureOut">
              <a:rPr lang="en-US" smtClean="0"/>
              <a:t>9/16/2016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109D6-8E99-4AA7-A320-1C9540B89BF9}" type="slidenum">
              <a:rPr lang="en-US" smtClean="0"/>
              <a:t>‹#›</a:t>
            </a:fld>
            <a:endParaRPr lang="en-US" dirty="0"/>
          </a:p>
        </p:txBody>
      </p:sp>
    </p:spTree>
    <p:extLst>
      <p:ext uri="{BB962C8B-B14F-4D97-AF65-F5344CB8AC3E}">
        <p14:creationId xmlns:p14="http://schemas.microsoft.com/office/powerpoint/2010/main" val="2531718093"/>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8E6C9AF-2BE5-433F-B98A-33559A14A28E}" type="datetime1">
              <a:rPr lang="en-US"/>
              <a:pPr/>
              <a:t>9/16/2016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C64054B-502E-438F-BCEE-C2AA91DB6D64}" type="slidenum">
              <a:rPr lang="en-US"/>
              <a:pPr/>
              <a:t>‹#›</a:t>
            </a:fld>
            <a:endParaRPr lang="en-US"/>
          </a:p>
        </p:txBody>
      </p:sp>
    </p:spTree>
    <p:extLst>
      <p:ext uri="{BB962C8B-B14F-4D97-AF65-F5344CB8AC3E}">
        <p14:creationId xmlns:p14="http://schemas.microsoft.com/office/powerpoint/2010/main" val="3100580172"/>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3157-3BA9-4E43-9EDF-076717FF290D}" type="datetimeFigureOut">
              <a:rPr lang="en-US" smtClean="0"/>
              <a:t>9/16/2016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B34A6-6296-48F0-9821-04D1820F0ED7}" type="slidenum">
              <a:rPr lang="en-US" smtClean="0"/>
              <a:t>‹#›</a:t>
            </a:fld>
            <a:endParaRPr lang="en-US" dirty="0"/>
          </a:p>
        </p:txBody>
      </p:sp>
    </p:spTree>
    <p:extLst>
      <p:ext uri="{BB962C8B-B14F-4D97-AF65-F5344CB8AC3E}">
        <p14:creationId xmlns:p14="http://schemas.microsoft.com/office/powerpoint/2010/main" val="2608138351"/>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391400" cy="2971800"/>
          </a:xfrm>
        </p:spPr>
        <p:txBody>
          <a:bodyPr/>
          <a:lstStyle/>
          <a:p>
            <a:r>
              <a:rPr lang="en-US" sz="4800" b="1" dirty="0" smtClean="0"/>
              <a:t>Preventing Sprains</a:t>
            </a:r>
            <a:r>
              <a:rPr lang="en-US" sz="4800" b="1" dirty="0"/>
              <a:t>, </a:t>
            </a:r>
            <a:r>
              <a:rPr lang="en-US" sz="4800" b="1" dirty="0" smtClean="0"/>
              <a:t/>
            </a:r>
            <a:br>
              <a:rPr lang="en-US" sz="4800" b="1" dirty="0" smtClean="0"/>
            </a:br>
            <a:r>
              <a:rPr lang="en-US" sz="4800" b="1" dirty="0" smtClean="0"/>
              <a:t>Strains</a:t>
            </a:r>
            <a:r>
              <a:rPr lang="en-US" sz="4800" b="1" dirty="0"/>
              <a:t>, and </a:t>
            </a:r>
            <a:r>
              <a:rPr lang="en-US" sz="4800" b="1" dirty="0" smtClean="0"/>
              <a:t>Repetitive Motion Injuries</a:t>
            </a:r>
            <a:endParaRPr lang="en-US" sz="4800" b="1" dirty="0"/>
          </a:p>
        </p:txBody>
      </p:sp>
      <p:sp>
        <p:nvSpPr>
          <p:cNvPr id="3" name="Content Placeholder 2"/>
          <p:cNvSpPr>
            <a:spLocks noGrp="1"/>
          </p:cNvSpPr>
          <p:nvPr>
            <p:ph idx="1"/>
          </p:nvPr>
        </p:nvSpPr>
        <p:spPr>
          <a:xfrm>
            <a:off x="457200" y="4800600"/>
            <a:ext cx="7010400" cy="990600"/>
          </a:xfrm>
        </p:spPr>
        <p:txBody>
          <a:bodyPr/>
          <a:lstStyle/>
          <a:p>
            <a:pPr marL="114300" indent="0">
              <a:buNone/>
            </a:pPr>
            <a:r>
              <a:rPr lang="en-US" dirty="0"/>
              <a:t>State Building &amp; Construction Trades Council of California, AFL-CIO, </a:t>
            </a:r>
            <a:r>
              <a:rPr lang="en-US" dirty="0" smtClean="0"/>
              <a:t>2012</a:t>
            </a:r>
            <a:endParaRPr lang="en-US" dirty="0"/>
          </a:p>
        </p:txBody>
      </p:sp>
    </p:spTree>
    <p:extLst>
      <p:ext uri="{BB962C8B-B14F-4D97-AF65-F5344CB8AC3E}">
        <p14:creationId xmlns:p14="http://schemas.microsoft.com/office/powerpoint/2010/main" val="373971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MSDs By Body Part In Construction, 2003-2009</a:t>
            </a:r>
            <a:endParaRPr lang="en-US" dirty="0"/>
          </a:p>
        </p:txBody>
      </p:sp>
      <p:pic>
        <p:nvPicPr>
          <p:cNvPr id="11571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56974"/>
            <a:ext cx="7620000" cy="40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2819400"/>
            <a:ext cx="400110" cy="1178481"/>
          </a:xfrm>
          <a:prstGeom prst="rect">
            <a:avLst/>
          </a:prstGeom>
          <a:noFill/>
        </p:spPr>
        <p:txBody>
          <a:bodyPr vert="vert270">
            <a:spAutoFit/>
          </a:bodyPr>
          <a:lstStyle/>
          <a:p>
            <a:pPr fontAlgn="auto">
              <a:spcBef>
                <a:spcPts val="0"/>
              </a:spcBef>
              <a:spcAft>
                <a:spcPts val="0"/>
              </a:spcAft>
              <a:defRPr/>
            </a:pPr>
            <a:r>
              <a:rPr lang="en-US" sz="1400" b="1" dirty="0">
                <a:latin typeface="Times New Roman" pitchFamily="18" charset="0"/>
                <a:cs typeface="Times New Roman" pitchFamily="18" charset="0"/>
              </a:rPr>
              <a:t>% of MSDs</a:t>
            </a:r>
            <a:endParaRPr lang="en-US" dirty="0">
              <a:latin typeface="+mn-lt"/>
            </a:endParaRPr>
          </a:p>
        </p:txBody>
      </p:sp>
      <p:sp>
        <p:nvSpPr>
          <p:cNvPr id="6" name="Rectangle 5"/>
          <p:cNvSpPr/>
          <p:nvPr/>
        </p:nvSpPr>
        <p:spPr>
          <a:xfrm>
            <a:off x="0" y="6396335"/>
            <a:ext cx="8458200" cy="461665"/>
          </a:xfrm>
          <a:prstGeom prst="rect">
            <a:avLst/>
          </a:prstGeom>
        </p:spPr>
        <p:txBody>
          <a:bodyPr wrap="square">
            <a:spAutoFit/>
          </a:bodyPr>
          <a:lstStyle/>
          <a:p>
            <a:pPr fontAlgn="auto">
              <a:spcBef>
                <a:spcPts val="0"/>
              </a:spcBef>
              <a:spcAft>
                <a:spcPts val="0"/>
              </a:spcAft>
              <a:defRPr/>
            </a:pPr>
            <a:r>
              <a:rPr lang="en-US" sz="1200" dirty="0">
                <a:solidFill>
                  <a:srgbClr val="000000"/>
                </a:solidFill>
                <a:latin typeface="Arial" pitchFamily="34" charset="0"/>
                <a:cs typeface="Arial" pitchFamily="34" charset="0"/>
              </a:rPr>
              <a:t>Source: U.S. Bureau of Labor Statistics, 2003-2009 Survey of Occupational Injuries and Illnesses,</a:t>
            </a:r>
          </a:p>
          <a:p>
            <a:pPr fontAlgn="auto">
              <a:spcBef>
                <a:spcPts val="0"/>
              </a:spcBef>
              <a:spcAft>
                <a:spcPts val="0"/>
              </a:spcAft>
              <a:defRPr/>
            </a:pPr>
            <a:r>
              <a:rPr lang="en-US" sz="1200" dirty="0">
                <a:solidFill>
                  <a:srgbClr val="000000"/>
                </a:solidFill>
                <a:latin typeface="Arial" pitchFamily="34" charset="0"/>
                <a:cs typeface="Arial" pitchFamily="34" charset="0"/>
              </a:rPr>
              <a:t>Current Population Survey. </a:t>
            </a:r>
            <a:r>
              <a:rPr lang="en-US" sz="1200" dirty="0">
                <a:latin typeface="Arial" pitchFamily="34" charset="0"/>
                <a:cs typeface="Arial" pitchFamily="34" charset="0"/>
              </a:rPr>
              <a:t>Calculations by The CPWR Data Center. Graph: CPWR Data Center. </a:t>
            </a:r>
            <a:endParaRPr 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0100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6" name="Rectangle 6"/>
          <p:cNvSpPr>
            <a:spLocks noGrp="1" noChangeArrowheads="1"/>
          </p:cNvSpPr>
          <p:nvPr>
            <p:ph type="title"/>
          </p:nvPr>
        </p:nvSpPr>
        <p:spPr/>
        <p:txBody>
          <a:bodyPr/>
          <a:lstStyle/>
          <a:p>
            <a:pPr eaLnBrk="1" fontAlgn="auto" hangingPunct="1">
              <a:spcAft>
                <a:spcPts val="0"/>
              </a:spcAft>
              <a:defRPr/>
            </a:pPr>
            <a:r>
              <a:rPr lang="en-US" dirty="0" smtClean="0"/>
              <a:t>Cost Of Injuries</a:t>
            </a:r>
            <a:br>
              <a:rPr lang="en-US" dirty="0" smtClean="0"/>
            </a:br>
            <a:r>
              <a:rPr lang="en-US" sz="2000" dirty="0"/>
              <a:t>S</a:t>
            </a:r>
            <a:r>
              <a:rPr lang="en-US" sz="2000" dirty="0" smtClean="0"/>
              <a:t>ource: Liberty Mutual Workplace Safety Index Findings</a:t>
            </a:r>
            <a:endParaRPr lang="en-US" sz="2000" dirty="0"/>
          </a:p>
        </p:txBody>
      </p:sp>
      <p:sp>
        <p:nvSpPr>
          <p:cNvPr id="3" name="Rectangle 2"/>
          <p:cNvSpPr/>
          <p:nvPr/>
        </p:nvSpPr>
        <p:spPr>
          <a:xfrm>
            <a:off x="-19976" y="6581001"/>
            <a:ext cx="7487575" cy="276999"/>
          </a:xfrm>
          <a:prstGeom prst="rect">
            <a:avLst/>
          </a:prstGeom>
        </p:spPr>
        <p:txBody>
          <a:bodyPr wrap="square">
            <a:spAutoFit/>
          </a:bodyPr>
          <a:lstStyle/>
          <a:p>
            <a:pPr>
              <a:defRPr/>
            </a:pPr>
            <a:r>
              <a:rPr lang="en-US" sz="1200" dirty="0"/>
              <a:t>© </a:t>
            </a:r>
            <a:r>
              <a:rPr lang="en-US" sz="1200" dirty="0" smtClean="0"/>
              <a:t>2011 </a:t>
            </a:r>
            <a:r>
              <a:rPr lang="en-US" sz="1200" dirty="0"/>
              <a:t>Liberty Mutual Group. All Rights </a:t>
            </a:r>
            <a:r>
              <a:rPr lang="en-US" sz="1200" dirty="0" smtClean="0"/>
              <a:t>Reserved</a:t>
            </a:r>
            <a:endParaRPr lang="en-US" sz="1200" dirty="0"/>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51084"/>
            <a:ext cx="7620000" cy="429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31834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“Ergonomics?”  </a:t>
            </a:r>
            <a:endParaRPr lang="en-US" dirty="0"/>
          </a:p>
        </p:txBody>
      </p:sp>
      <p:sp>
        <p:nvSpPr>
          <p:cNvPr id="3" name="Content Placeholder 2"/>
          <p:cNvSpPr>
            <a:spLocks noGrp="1"/>
          </p:cNvSpPr>
          <p:nvPr>
            <p:ph idx="1"/>
          </p:nvPr>
        </p:nvSpPr>
        <p:spPr/>
        <p:txBody>
          <a:bodyPr/>
          <a:lstStyle/>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r>
              <a:rPr lang="en-US" sz="2800" b="1" dirty="0" smtClean="0">
                <a:solidFill>
                  <a:schemeClr val="tx2"/>
                </a:solidFill>
              </a:rPr>
              <a:t>Fitting the job to the </a:t>
            </a:r>
          </a:p>
          <a:p>
            <a:pPr marL="114300" indent="0">
              <a:buNone/>
            </a:pPr>
            <a:r>
              <a:rPr lang="en-US" sz="2800" b="1" dirty="0" smtClean="0">
                <a:solidFill>
                  <a:schemeClr val="tx2"/>
                </a:solidFill>
              </a:rPr>
              <a:t>Worker.</a:t>
            </a: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a:solidFill>
                <a:schemeClr val="tx2"/>
              </a:solidFill>
            </a:endParaRPr>
          </a:p>
          <a:p>
            <a:pPr marL="0" indent="0">
              <a:buNone/>
            </a:pPr>
            <a:endParaRPr lang="en-US" sz="1200" b="1" dirty="0">
              <a:latin typeface="Arial" pitchFamily="34" charset="0"/>
              <a:cs typeface="Arial" pitchFamily="34" charset="0"/>
            </a:endParaRPr>
          </a:p>
          <a:p>
            <a:pPr marL="0" indent="0">
              <a:buNone/>
            </a:pPr>
            <a:endParaRPr lang="en-US" sz="1200" b="1"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Illustration Source: Simple Solutions, NIOSH</a:t>
            </a:r>
            <a:endParaRPr lang="en-US" sz="1200" dirty="0">
              <a:latin typeface="Arial" pitchFamily="34" charset="0"/>
              <a:cs typeface="Arial" pitchFamily="34" charset="0"/>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smtClean="0">
              <a:solidFill>
                <a:schemeClr val="tx2"/>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5256" y="1468515"/>
            <a:ext cx="3984967" cy="174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8222" y="3215704"/>
            <a:ext cx="3892492" cy="3414319"/>
          </a:xfrm>
          <a:prstGeom prst="rect">
            <a:avLst/>
          </a:prstGeom>
        </p:spPr>
      </p:pic>
    </p:spTree>
    <p:extLst>
      <p:ext uri="{BB962C8B-B14F-4D97-AF65-F5344CB8AC3E}">
        <p14:creationId xmlns:p14="http://schemas.microsoft.com/office/powerpoint/2010/main" val="22082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Are 4 Terms Commonly Used For “Ergonomic” </a:t>
            </a:r>
            <a:r>
              <a:rPr lang="en-US" dirty="0"/>
              <a:t>I</a:t>
            </a:r>
            <a:r>
              <a:rPr lang="en-US" dirty="0" smtClean="0"/>
              <a:t>njuries?</a:t>
            </a:r>
            <a:endParaRPr lang="en-US" dirty="0"/>
          </a:p>
        </p:txBody>
      </p:sp>
      <p:sp>
        <p:nvSpPr>
          <p:cNvPr id="3" name="Content Placeholder 2"/>
          <p:cNvSpPr>
            <a:spLocks noGrp="1"/>
          </p:cNvSpPr>
          <p:nvPr>
            <p:ph idx="1"/>
          </p:nvPr>
        </p:nvSpPr>
        <p:spPr>
          <a:xfrm>
            <a:off x="457200" y="1752600"/>
            <a:ext cx="7620000" cy="4648200"/>
          </a:xfrm>
        </p:spPr>
        <p:txBody>
          <a:bodyPr/>
          <a:lstStyle/>
          <a:p>
            <a:pPr marL="688975" lvl="2" indent="-342900" eaLnBrk="1" hangingPunct="1">
              <a:tabLst>
                <a:tab pos="346075" algn="l"/>
              </a:tabLst>
            </a:pPr>
            <a:r>
              <a:rPr lang="en-US" sz="2200" b="1" dirty="0" smtClean="0"/>
              <a:t>Cumulative</a:t>
            </a:r>
            <a:r>
              <a:rPr lang="en-US" sz="2200" dirty="0" smtClean="0"/>
              <a:t> </a:t>
            </a:r>
            <a:r>
              <a:rPr lang="en-US" sz="2200" b="1" dirty="0" smtClean="0"/>
              <a:t>trauma disorders</a:t>
            </a:r>
            <a:r>
              <a:rPr lang="en-US" sz="2200" dirty="0" smtClean="0"/>
              <a:t> </a:t>
            </a:r>
            <a:r>
              <a:rPr lang="en-US" sz="2200" b="1" dirty="0" smtClean="0"/>
              <a:t>(CTDs). </a:t>
            </a:r>
            <a:r>
              <a:rPr lang="en-US" sz="2200" dirty="0" smtClean="0"/>
              <a:t>Injuries involving strain which develop, or build up over time.</a:t>
            </a:r>
          </a:p>
          <a:p>
            <a:pPr marL="688975" lvl="2" indent="-342900">
              <a:tabLst>
                <a:tab pos="346075" algn="l"/>
              </a:tabLst>
            </a:pPr>
            <a:r>
              <a:rPr lang="en-US" sz="2200" b="1" dirty="0" smtClean="0"/>
              <a:t>Repetitive</a:t>
            </a:r>
            <a:r>
              <a:rPr lang="en-US" sz="2200" dirty="0" smtClean="0"/>
              <a:t> </a:t>
            </a:r>
            <a:r>
              <a:rPr lang="en-US" sz="2200" b="1" dirty="0" smtClean="0"/>
              <a:t>strain injuries (RSIs). </a:t>
            </a:r>
            <a:r>
              <a:rPr lang="en-US" sz="2200" dirty="0" smtClean="0"/>
              <a:t>Injuries</a:t>
            </a:r>
            <a:r>
              <a:rPr lang="en-US" sz="2200" b="1" dirty="0" smtClean="0"/>
              <a:t> </a:t>
            </a:r>
            <a:r>
              <a:rPr lang="en-US" sz="2200" dirty="0" smtClean="0"/>
              <a:t>affecting</a:t>
            </a:r>
            <a:r>
              <a:rPr lang="en-US" sz="2200" b="1" dirty="0" smtClean="0"/>
              <a:t> </a:t>
            </a:r>
            <a:r>
              <a:rPr lang="en-US" sz="2200" dirty="0" smtClean="0"/>
              <a:t>muscles</a:t>
            </a:r>
            <a:r>
              <a:rPr lang="en-US" sz="2200" dirty="0"/>
              <a:t>, nerves and tendons by repetitive movement and overuse. The condition mostly affects </a:t>
            </a:r>
            <a:r>
              <a:rPr lang="en-US" sz="2200" dirty="0" smtClean="0"/>
              <a:t>the </a:t>
            </a:r>
            <a:r>
              <a:rPr lang="en-US" sz="2200" dirty="0"/>
              <a:t>upper </a:t>
            </a:r>
            <a:r>
              <a:rPr lang="en-US" sz="2200" dirty="0" smtClean="0"/>
              <a:t>body.</a:t>
            </a:r>
            <a:endParaRPr lang="en-US" sz="2200" dirty="0"/>
          </a:p>
          <a:p>
            <a:pPr marL="688975" lvl="2" indent="-342900">
              <a:tabLst>
                <a:tab pos="346075" algn="l"/>
              </a:tabLst>
            </a:pPr>
            <a:r>
              <a:rPr lang="en-US" sz="2200" b="1" dirty="0" smtClean="0"/>
              <a:t>Musculoskeletal</a:t>
            </a:r>
            <a:r>
              <a:rPr lang="en-US" sz="2200" dirty="0" smtClean="0"/>
              <a:t> </a:t>
            </a:r>
            <a:r>
              <a:rPr lang="en-US" sz="2200" b="1" dirty="0" smtClean="0"/>
              <a:t>disorders (MSDs). </a:t>
            </a:r>
            <a:r>
              <a:rPr lang="en-US" sz="2200" b="1" dirty="0" smtClean="0">
                <a:solidFill>
                  <a:schemeClr val="tx2"/>
                </a:solidFill>
              </a:rPr>
              <a:t>Injuries and </a:t>
            </a:r>
            <a:r>
              <a:rPr lang="en-US" sz="2200" b="1" dirty="0">
                <a:solidFill>
                  <a:schemeClr val="tx2"/>
                </a:solidFill>
              </a:rPr>
              <a:t>disorders to </a:t>
            </a:r>
            <a:r>
              <a:rPr lang="en-US" sz="2200" b="1" dirty="0" smtClean="0">
                <a:solidFill>
                  <a:schemeClr val="tx2"/>
                </a:solidFill>
              </a:rPr>
              <a:t>soft body tissues including muscles</a:t>
            </a:r>
            <a:r>
              <a:rPr lang="en-US" sz="2200" b="1" dirty="0">
                <a:solidFill>
                  <a:schemeClr val="tx2"/>
                </a:solidFill>
              </a:rPr>
              <a:t>, nerves, tendons, ligaments, joints, cartilage, and spinal discs. </a:t>
            </a:r>
            <a:endParaRPr lang="en-US" sz="2200" b="1" dirty="0" smtClean="0">
              <a:solidFill>
                <a:schemeClr val="tx2"/>
              </a:solidFill>
            </a:endParaRPr>
          </a:p>
          <a:p>
            <a:pPr marL="688975" lvl="2" indent="-342900">
              <a:tabLst>
                <a:tab pos="346075" algn="l"/>
              </a:tabLst>
            </a:pPr>
            <a:r>
              <a:rPr lang="en-US" sz="2200" b="1" dirty="0" smtClean="0"/>
              <a:t>Repetitive motion injuries (RMIs</a:t>
            </a:r>
            <a:r>
              <a:rPr lang="en-US" sz="2200" b="1" dirty="0"/>
              <a:t>). </a:t>
            </a:r>
            <a:r>
              <a:rPr lang="en-US" sz="2200" dirty="0"/>
              <a:t>A</a:t>
            </a:r>
            <a:r>
              <a:rPr lang="en-US" sz="2200" dirty="0" smtClean="0"/>
              <a:t>n </a:t>
            </a:r>
            <a:r>
              <a:rPr lang="en-US" sz="2200" dirty="0"/>
              <a:t>injury to </a:t>
            </a:r>
            <a:r>
              <a:rPr lang="en-US" sz="2200" dirty="0" smtClean="0"/>
              <a:t>the body </a:t>
            </a:r>
            <a:r>
              <a:rPr lang="en-US" sz="2200" dirty="0"/>
              <a:t>that is caused by performing the same motion over and over again thereby straining </a:t>
            </a:r>
            <a:r>
              <a:rPr lang="en-US" sz="2200" dirty="0" smtClean="0"/>
              <a:t>a body </a:t>
            </a:r>
            <a:r>
              <a:rPr lang="en-US" sz="2200" dirty="0"/>
              <a:t>part. </a:t>
            </a:r>
            <a:endParaRPr lang="en-US" sz="2200" dirty="0" smtClean="0"/>
          </a:p>
          <a:p>
            <a:pPr eaLnBrk="1" hangingPunct="1">
              <a:tabLst>
                <a:tab pos="346075" algn="l"/>
              </a:tabLst>
            </a:pPr>
            <a:endParaRPr lang="en-US" dirty="0" smtClean="0"/>
          </a:p>
        </p:txBody>
      </p:sp>
    </p:spTree>
    <p:extLst>
      <p:ext uri="{BB962C8B-B14F-4D97-AF65-F5344CB8AC3E}">
        <p14:creationId xmlns:p14="http://schemas.microsoft.com/office/powerpoint/2010/main" val="24631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t>Where Does It Hurt: </a:t>
            </a:r>
            <a:br>
              <a:rPr lang="en-US" dirty="0" smtClean="0"/>
            </a:br>
            <a:r>
              <a:rPr lang="en-US" dirty="0" smtClean="0"/>
              <a:t>Body Mapping Exercise</a:t>
            </a:r>
          </a:p>
        </p:txBody>
      </p:sp>
      <p:pic>
        <p:nvPicPr>
          <p:cNvPr id="1157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828800"/>
            <a:ext cx="1865467" cy="4648200"/>
          </a:xfrm>
        </p:spPr>
      </p:pic>
    </p:spTree>
    <p:extLst>
      <p:ext uri="{BB962C8B-B14F-4D97-AF65-F5344CB8AC3E}">
        <p14:creationId xmlns:p14="http://schemas.microsoft.com/office/powerpoint/2010/main" val="38420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What </a:t>
            </a:r>
            <a:r>
              <a:rPr lang="en-US" dirty="0" smtClean="0"/>
              <a:t>Construction Job Tasks Cause Pain? </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b="1" dirty="0" smtClean="0">
                <a:solidFill>
                  <a:schemeClr val="tx2"/>
                </a:solidFill>
              </a:rPr>
              <a:t> </a:t>
            </a:r>
          </a:p>
          <a:p>
            <a:pPr eaLnBrk="1" fontAlgn="auto" hangingPunct="1">
              <a:spcAft>
                <a:spcPts val="0"/>
              </a:spcAft>
              <a:buFont typeface="Arial" pitchFamily="34" charset="0"/>
              <a:buChar char="•"/>
              <a:defRPr/>
            </a:pPr>
            <a:endParaRPr lang="en-US" dirty="0"/>
          </a:p>
          <a:p>
            <a:pPr marL="114300" indent="0" eaLnBrk="1" fontAlgn="auto" hangingPunct="1">
              <a:spcAft>
                <a:spcPts val="0"/>
              </a:spcAft>
              <a:buFont typeface="Arial" pitchFamily="34" charset="0"/>
              <a:buNone/>
              <a:defRPr/>
            </a:pPr>
            <a:endParaRPr lang="en-US" dirty="0"/>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724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“Ouch” </a:t>
            </a:r>
            <a:r>
              <a:rPr lang="en-US" dirty="0" smtClean="0"/>
              <a:t>Activity</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eaLnBrk="1" fontAlgn="auto" hangingPunct="1">
              <a:spcAft>
                <a:spcPts val="0"/>
              </a:spcAft>
              <a:buFont typeface="Arial" pitchFamily="34" charset="0"/>
              <a:buNone/>
              <a:defRPr/>
            </a:pPr>
            <a:r>
              <a:rPr lang="en-US" dirty="0" smtClean="0"/>
              <a:t>					</a:t>
            </a:r>
          </a:p>
          <a:p>
            <a:pPr marL="114300" indent="0" eaLnBrk="1" fontAlgn="auto" hangingPunct="1">
              <a:spcAft>
                <a:spcPts val="0"/>
              </a:spcAft>
              <a:buFont typeface="Arial" pitchFamily="34" charset="0"/>
              <a:buNone/>
              <a:defRPr/>
            </a:pPr>
            <a:endParaRPr lang="en-US" dirty="0"/>
          </a:p>
        </p:txBody>
      </p:sp>
      <p:sp>
        <p:nvSpPr>
          <p:cNvPr id="4" name="Rectangle 3"/>
          <p:cNvSpPr/>
          <p:nvPr/>
        </p:nvSpPr>
        <p:spPr>
          <a:xfrm>
            <a:off x="2942949" y="3505200"/>
            <a:ext cx="2554946"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OUCH</a:t>
            </a:r>
          </a:p>
        </p:txBody>
      </p:sp>
      <p:sp>
        <p:nvSpPr>
          <p:cNvPr id="5" name="Rectangle 4"/>
          <p:cNvSpPr/>
          <p:nvPr/>
        </p:nvSpPr>
        <p:spPr>
          <a:xfrm>
            <a:off x="838200" y="2133600"/>
            <a:ext cx="1909497"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OUCH</a:t>
            </a:r>
          </a:p>
        </p:txBody>
      </p:sp>
      <p:sp>
        <p:nvSpPr>
          <p:cNvPr id="11" name="Rectangle 10"/>
          <p:cNvSpPr/>
          <p:nvPr/>
        </p:nvSpPr>
        <p:spPr>
          <a:xfrm>
            <a:off x="5714999" y="5105400"/>
            <a:ext cx="1909497"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OUCH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Risk Factors Can Cause MSD Injuries?</a:t>
            </a:r>
            <a:endParaRPr lang="en-US" dirty="0"/>
          </a:p>
        </p:txBody>
      </p:sp>
      <p:sp>
        <p:nvSpPr>
          <p:cNvPr id="3" name="Content Placeholder 2"/>
          <p:cNvSpPr>
            <a:spLocks noGrp="1"/>
          </p:cNvSpPr>
          <p:nvPr>
            <p:ph idx="1"/>
          </p:nvPr>
        </p:nvSpPr>
        <p:spPr>
          <a:xfrm>
            <a:off x="381000" y="1871509"/>
            <a:ext cx="7620000" cy="4800600"/>
          </a:xfrm>
        </p:spPr>
        <p:txBody>
          <a:bodyPr/>
          <a:lstStyle/>
          <a:p>
            <a:pPr marL="571500" indent="-457200" eaLnBrk="1" hangingPunct="1">
              <a:buFont typeface="Cambria" pitchFamily="18" charset="0"/>
              <a:buAutoNum type="arabicPeriod"/>
            </a:pPr>
            <a:r>
              <a:rPr lang="en-US" dirty="0" smtClean="0"/>
              <a:t>Awkward postures </a:t>
            </a:r>
          </a:p>
          <a:p>
            <a:pPr marL="571500" indent="-457200" eaLnBrk="1" hangingPunct="1">
              <a:buFont typeface="Cambria" pitchFamily="18" charset="0"/>
              <a:buAutoNum type="arabicPeriod"/>
            </a:pPr>
            <a:r>
              <a:rPr lang="en-US" dirty="0" smtClean="0"/>
              <a:t>Repetition</a:t>
            </a:r>
          </a:p>
          <a:p>
            <a:pPr marL="571500" indent="-457200" eaLnBrk="1" hangingPunct="1">
              <a:buFont typeface="Cambria" pitchFamily="18" charset="0"/>
              <a:buAutoNum type="arabicPeriod"/>
            </a:pPr>
            <a:r>
              <a:rPr lang="en-US" dirty="0" smtClean="0"/>
              <a:t>Excessive Force</a:t>
            </a:r>
          </a:p>
          <a:p>
            <a:pPr marL="571500" indent="-457200" eaLnBrk="1" hangingPunct="1">
              <a:buFont typeface="Cambria" pitchFamily="18" charset="0"/>
              <a:buAutoNum type="arabicPeriod"/>
            </a:pPr>
            <a:r>
              <a:rPr lang="en-US" dirty="0" smtClean="0"/>
              <a:t>Static posture </a:t>
            </a:r>
          </a:p>
          <a:p>
            <a:pPr marL="571500" indent="-457200" eaLnBrk="1" hangingPunct="1">
              <a:buFont typeface="Cambria" pitchFamily="18" charset="0"/>
              <a:buAutoNum type="arabicPeriod"/>
            </a:pPr>
            <a:r>
              <a:rPr lang="en-US" dirty="0" smtClean="0"/>
              <a:t>Vibration</a:t>
            </a:r>
          </a:p>
          <a:p>
            <a:pPr marL="571500" indent="-457200" eaLnBrk="1" hangingPunct="1">
              <a:buFont typeface="Cambria" pitchFamily="18" charset="0"/>
              <a:buAutoNum type="arabicPeriod"/>
            </a:pPr>
            <a:r>
              <a:rPr lang="en-US" dirty="0" smtClean="0"/>
              <a:t>Poorly Designed Tools</a:t>
            </a:r>
          </a:p>
          <a:p>
            <a:pPr marL="571500" indent="-457200" eaLnBrk="1" hangingPunct="1">
              <a:buFont typeface="Cambria" pitchFamily="18" charset="0"/>
              <a:buAutoNum type="arabicPeriod"/>
            </a:pPr>
            <a:r>
              <a:rPr lang="en-US" dirty="0" smtClean="0"/>
              <a:t>Extreme temperature</a:t>
            </a:r>
          </a:p>
          <a:p>
            <a:pPr marL="571500" indent="-457200" eaLnBrk="1" hangingPunct="1">
              <a:buFont typeface="Cambria" pitchFamily="18" charset="0"/>
              <a:buAutoNum type="arabicPeriod"/>
            </a:pPr>
            <a:r>
              <a:rPr lang="en-US" dirty="0" smtClean="0"/>
              <a:t>Poor work organization</a:t>
            </a:r>
          </a:p>
        </p:txBody>
      </p:sp>
      <p:pic>
        <p:nvPicPr>
          <p:cNvPr id="1259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0113" y="2000434"/>
            <a:ext cx="2895600" cy="325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8388658" cy="276999"/>
          </a:xfrm>
          <a:prstGeom prst="rect">
            <a:avLst/>
          </a:prstGeom>
        </p:spPr>
        <p:txBody>
          <a:bodyPr wrap="square">
            <a:spAutoFit/>
          </a:bodyPr>
          <a:lstStyle/>
          <a:p>
            <a:r>
              <a:rPr lang="en-US" sz="1200" dirty="0">
                <a:latin typeface="Arial" pitchFamily="34" charset="0"/>
                <a:cs typeface="Arial" pitchFamily="34" charset="0"/>
              </a:rPr>
              <a:t>Photo Credit: Iron Workers, Washington State Department of Labor and Industries, elcoshimages.org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81000" y="457200"/>
            <a:ext cx="7391400" cy="735586"/>
          </a:xfrm>
          <a:prstGeom prst="rect">
            <a:avLst/>
          </a:prstGeom>
          <a:noFill/>
          <a:ln>
            <a:noFill/>
          </a:ln>
          <a:effectLst/>
          <a:extLst/>
        </p:spPr>
        <p:txBody>
          <a:bodyPr>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algn="r" eaLnBrk="0" fontAlgn="base" hangingPunct="0">
              <a:spcBef>
                <a:spcPct val="0"/>
              </a:spcBef>
              <a:spcAft>
                <a:spcPct val="0"/>
              </a:spcAft>
              <a:defRPr sz="2400">
                <a:solidFill>
                  <a:schemeClr val="tx1"/>
                </a:solidFill>
                <a:latin typeface="Times New Roman" pitchFamily="16" charset="0"/>
              </a:defRPr>
            </a:lvl6pPr>
            <a:lvl7pPr marL="2971800" indent="-228600" algn="r" eaLnBrk="0" fontAlgn="base" hangingPunct="0">
              <a:spcBef>
                <a:spcPct val="0"/>
              </a:spcBef>
              <a:spcAft>
                <a:spcPct val="0"/>
              </a:spcAft>
              <a:defRPr sz="2400">
                <a:solidFill>
                  <a:schemeClr val="tx1"/>
                </a:solidFill>
                <a:latin typeface="Times New Roman" pitchFamily="16" charset="0"/>
              </a:defRPr>
            </a:lvl7pPr>
            <a:lvl8pPr marL="3429000" indent="-228600" algn="r" eaLnBrk="0" fontAlgn="base" hangingPunct="0">
              <a:spcBef>
                <a:spcPct val="0"/>
              </a:spcBef>
              <a:spcAft>
                <a:spcPct val="0"/>
              </a:spcAft>
              <a:defRPr sz="2400">
                <a:solidFill>
                  <a:schemeClr val="tx1"/>
                </a:solidFill>
                <a:latin typeface="Times New Roman" pitchFamily="16" charset="0"/>
              </a:defRPr>
            </a:lvl8pPr>
            <a:lvl9pPr marL="3886200" indent="-228600" algn="r" eaLnBrk="0" fontAlgn="base" hangingPunct="0">
              <a:spcBef>
                <a:spcPct val="0"/>
              </a:spcBef>
              <a:spcAft>
                <a:spcPct val="0"/>
              </a:spcAft>
              <a:defRPr sz="2400">
                <a:solidFill>
                  <a:schemeClr val="tx1"/>
                </a:solidFill>
                <a:latin typeface="Times New Roman" pitchFamily="16" charset="0"/>
              </a:defRPr>
            </a:lvl9pPr>
          </a:lstStyle>
          <a:p>
            <a:pPr fontAlgn="auto">
              <a:lnSpc>
                <a:spcPct val="95000"/>
              </a:lnSpc>
              <a:spcBef>
                <a:spcPct val="50000"/>
              </a:spcBef>
              <a:spcAft>
                <a:spcPts val="0"/>
              </a:spcAft>
              <a:defRPr/>
            </a:pPr>
            <a:r>
              <a:rPr lang="en-US" sz="4400" dirty="0" smtClean="0">
                <a:solidFill>
                  <a:schemeClr val="accent1">
                    <a:lumMod val="75000"/>
                  </a:schemeClr>
                </a:solidFill>
                <a:latin typeface="Cambria" pitchFamily="18" charset="0"/>
              </a:rPr>
              <a:t>Awkward </a:t>
            </a:r>
            <a:r>
              <a:rPr lang="en-US" sz="4400" dirty="0">
                <a:solidFill>
                  <a:schemeClr val="accent1">
                    <a:lumMod val="75000"/>
                  </a:schemeClr>
                </a:solidFill>
                <a:latin typeface="Cambria" pitchFamily="18" charset="0"/>
              </a:rPr>
              <a:t>P</a:t>
            </a:r>
            <a:r>
              <a:rPr lang="en-US" sz="4400" dirty="0" smtClean="0">
                <a:solidFill>
                  <a:schemeClr val="accent1">
                    <a:lumMod val="75000"/>
                  </a:schemeClr>
                </a:solidFill>
                <a:latin typeface="Cambria" pitchFamily="18" charset="0"/>
              </a:rPr>
              <a:t>ostures </a:t>
            </a:r>
            <a:endParaRPr lang="en-US" sz="4400" dirty="0">
              <a:solidFill>
                <a:schemeClr val="accent1">
                  <a:lumMod val="75000"/>
                </a:schemeClr>
              </a:solidFill>
              <a:latin typeface="Cambria" pitchFamily="18" charset="0"/>
            </a:endParaRPr>
          </a:p>
        </p:txBody>
      </p:sp>
      <p:sp>
        <p:nvSpPr>
          <p:cNvPr id="2" name="Rectangle 1"/>
          <p:cNvSpPr/>
          <p:nvPr/>
        </p:nvSpPr>
        <p:spPr>
          <a:xfrm>
            <a:off x="-1" y="6581001"/>
            <a:ext cx="8876005" cy="276999"/>
          </a:xfrm>
          <a:prstGeom prst="rect">
            <a:avLst/>
          </a:prstGeom>
        </p:spPr>
        <p:txBody>
          <a:bodyPr wrap="square">
            <a:spAutoFit/>
          </a:bodyPr>
          <a:lstStyle/>
          <a:p>
            <a:r>
              <a:rPr lang="en-US" sz="1200" dirty="0">
                <a:latin typeface="Arial" pitchFamily="34" charset="0"/>
                <a:cs typeface="Arial" pitchFamily="34" charset="0"/>
              </a:rPr>
              <a:t>Photo Credit: Iron Workers, Washington State Department of Labor and Industries, elcoshimages.org</a:t>
            </a:r>
          </a:p>
        </p:txBody>
      </p:sp>
      <p:pic>
        <p:nvPicPr>
          <p:cNvPr id="7" name="Picture 4" descr="Stud welding, awkward work pos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698" y="2286000"/>
            <a:ext cx="2514600" cy="336776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19100" y="1371600"/>
            <a:ext cx="7620000" cy="4800600"/>
          </a:xfrm>
        </p:spPr>
        <p:txBody>
          <a:bodyPr/>
          <a:lstStyle/>
          <a:p>
            <a:pPr marL="114300" indent="0">
              <a:buNone/>
            </a:pPr>
            <a:r>
              <a:rPr lang="en-US" b="1" dirty="0" smtClean="0">
                <a:solidFill>
                  <a:schemeClr val="tx2"/>
                </a:solidFill>
              </a:rPr>
              <a:t>What awkward postures do you work in?</a:t>
            </a:r>
            <a:endParaRPr lang="en-US" b="1"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97" y="2782215"/>
            <a:ext cx="3153103" cy="2375338"/>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a:t>
            </a:r>
            <a:r>
              <a:rPr lang="en-US" dirty="0" smtClean="0"/>
              <a:t>epetition</a:t>
            </a:r>
            <a:endParaRPr lang="en-US" dirty="0"/>
          </a:p>
        </p:txBody>
      </p:sp>
      <p:sp>
        <p:nvSpPr>
          <p:cNvPr id="130050" name="Content Placeholder 2"/>
          <p:cNvSpPr>
            <a:spLocks noGrp="1"/>
          </p:cNvSpPr>
          <p:nvPr>
            <p:ph idx="1"/>
          </p:nvPr>
        </p:nvSpPr>
        <p:spPr/>
        <p:txBody>
          <a:bodyPr/>
          <a:lstStyle/>
          <a:p>
            <a:pPr marL="114300" indent="0" eaLnBrk="1" hangingPunct="1">
              <a:buNone/>
            </a:pPr>
            <a:r>
              <a:rPr lang="en-US" b="1" dirty="0">
                <a:solidFill>
                  <a:schemeClr val="tx2"/>
                </a:solidFill>
              </a:rPr>
              <a:t>What jobs require </a:t>
            </a:r>
            <a:r>
              <a:rPr lang="en-US" b="1" dirty="0" smtClean="0">
                <a:solidFill>
                  <a:schemeClr val="tx2"/>
                </a:solidFill>
              </a:rPr>
              <a:t>repetition?</a:t>
            </a:r>
            <a:endParaRPr lang="en-US" dirty="0" smtClean="0">
              <a:solidFill>
                <a:schemeClr val="tx2"/>
              </a:solidFill>
            </a:endParaRPr>
          </a:p>
        </p:txBody>
      </p:sp>
      <p:sp>
        <p:nvSpPr>
          <p:cNvPr id="3" name="Rectangle 2"/>
          <p:cNvSpPr/>
          <p:nvPr/>
        </p:nvSpPr>
        <p:spPr>
          <a:xfrm>
            <a:off x="0" y="6581001"/>
            <a:ext cx="8443404" cy="276999"/>
          </a:xfrm>
          <a:prstGeom prst="rect">
            <a:avLst/>
          </a:prstGeom>
        </p:spPr>
        <p:txBody>
          <a:bodyPr wrap="square">
            <a:spAutoFit/>
          </a:bodyPr>
          <a:lstStyle/>
          <a:p>
            <a:r>
              <a:rPr lang="en-US" sz="1200" dirty="0">
                <a:latin typeface="Arial" pitchFamily="34" charset="0"/>
                <a:cs typeface="Arial" pitchFamily="34" charset="0"/>
              </a:rPr>
              <a:t>Photo Credit: </a:t>
            </a:r>
            <a:r>
              <a:rPr lang="en-US" sz="1200" dirty="0" smtClean="0">
                <a:latin typeface="Arial" pitchFamily="34" charset="0"/>
                <a:cs typeface="Arial" pitchFamily="34" charset="0"/>
              </a:rPr>
              <a:t>Earl Dotter, </a:t>
            </a:r>
            <a:r>
              <a:rPr lang="en-US" sz="1200" dirty="0">
                <a:latin typeface="Arial" pitchFamily="34" charset="0"/>
                <a:cs typeface="Arial" pitchFamily="34" charset="0"/>
              </a:rPr>
              <a:t>elcoshimages.org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0"/>
            <a:ext cx="5400675" cy="3695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OSHA Grant Number		</a:t>
            </a:r>
            <a:endParaRPr lang="en-US" dirty="0"/>
          </a:p>
        </p:txBody>
      </p:sp>
      <p:sp>
        <p:nvSpPr>
          <p:cNvPr id="18434" name="Content Placeholder 2"/>
          <p:cNvSpPr>
            <a:spLocks noGrp="1"/>
          </p:cNvSpPr>
          <p:nvPr>
            <p:ph idx="1"/>
          </p:nvPr>
        </p:nvSpPr>
        <p:spPr/>
        <p:txBody>
          <a:bodyPr/>
          <a:lstStyle/>
          <a:p>
            <a:pPr marL="114300" indent="0" eaLnBrk="1" hangingPunct="1">
              <a:buNone/>
            </a:pPr>
            <a:r>
              <a:rPr lang="en-US" dirty="0"/>
              <a:t>T</a:t>
            </a:r>
            <a:r>
              <a:rPr lang="en-US" dirty="0" smtClean="0"/>
              <a:t>his material was produced under grant number SH-22310-11-60-F-6 from the Occupational Health and Safety Administration, U.S. Department of Labor. It does not necessarily reflect the views or policies of the U.S. Department of Labor, nor does mention of trade names, commercial products, or organizations imply endorsement by the U.S. Government.</a:t>
            </a:r>
          </a:p>
        </p:txBody>
      </p:sp>
      <p:pic>
        <p:nvPicPr>
          <p:cNvPr id="18435" name="Picture 2" descr="http://www.eesolutions.net/blog/wp-content/uploads/2010/11/osha.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4822054"/>
            <a:ext cx="3421063" cy="98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Excessive Force</a:t>
            </a:r>
            <a:endParaRPr lang="en-US" dirty="0"/>
          </a:p>
        </p:txBody>
      </p:sp>
      <p:sp>
        <p:nvSpPr>
          <p:cNvPr id="4" name="Rectangle 3"/>
          <p:cNvSpPr/>
          <p:nvPr/>
        </p:nvSpPr>
        <p:spPr>
          <a:xfrm>
            <a:off x="0" y="6581001"/>
            <a:ext cx="8444883" cy="276999"/>
          </a:xfrm>
          <a:prstGeom prst="rect">
            <a:avLst/>
          </a:prstGeom>
        </p:spPr>
        <p:txBody>
          <a:bodyPr wrap="square">
            <a:spAutoFit/>
          </a:bodyPr>
          <a:lstStyle/>
          <a:p>
            <a:r>
              <a:rPr lang="en-US" sz="1200" dirty="0">
                <a:latin typeface="Arial" pitchFamily="34" charset="0"/>
                <a:cs typeface="Arial" pitchFamily="34" charset="0"/>
              </a:rPr>
              <a:t>Photo Credit: Earl Dotter, elcoshimages.org</a:t>
            </a:r>
          </a:p>
        </p:txBody>
      </p:sp>
      <p:sp>
        <p:nvSpPr>
          <p:cNvPr id="5" name="Content Placeholder 4"/>
          <p:cNvSpPr>
            <a:spLocks noGrp="1"/>
          </p:cNvSpPr>
          <p:nvPr>
            <p:ph idx="1"/>
          </p:nvPr>
        </p:nvSpPr>
        <p:spPr/>
        <p:txBody>
          <a:bodyPr/>
          <a:lstStyle/>
          <a:p>
            <a:pPr marL="114300" indent="0">
              <a:buNone/>
            </a:pPr>
            <a:r>
              <a:rPr lang="en-US" b="1" dirty="0">
                <a:solidFill>
                  <a:schemeClr val="tx2"/>
                </a:solidFill>
              </a:rPr>
              <a:t>What jobs require </a:t>
            </a:r>
            <a:r>
              <a:rPr lang="en-US" b="1" dirty="0" smtClean="0">
                <a:solidFill>
                  <a:schemeClr val="tx2"/>
                </a:solidFill>
              </a:rPr>
              <a:t>excessive force?</a:t>
            </a:r>
            <a:endParaRPr lang="en-US" dirty="0">
              <a:solidFill>
                <a:schemeClr val="tx2"/>
              </a:solidFill>
            </a:endParaRPr>
          </a:p>
          <a:p>
            <a:pPr marL="11430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29" y="2209800"/>
            <a:ext cx="5638800" cy="388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Posture</a:t>
            </a:r>
            <a:endParaRPr lang="en-US" dirty="0"/>
          </a:p>
        </p:txBody>
      </p:sp>
      <p:sp>
        <p:nvSpPr>
          <p:cNvPr id="3" name="Content Placeholder 2"/>
          <p:cNvSpPr>
            <a:spLocks noGrp="1"/>
          </p:cNvSpPr>
          <p:nvPr>
            <p:ph idx="1"/>
          </p:nvPr>
        </p:nvSpPr>
        <p:spPr/>
        <p:txBody>
          <a:bodyPr/>
          <a:lstStyle/>
          <a:p>
            <a:pPr marL="114300" indent="0">
              <a:buNone/>
            </a:pPr>
            <a:r>
              <a:rPr lang="en-US" b="1" dirty="0">
                <a:solidFill>
                  <a:schemeClr val="tx2"/>
                </a:solidFill>
              </a:rPr>
              <a:t>What jobs require </a:t>
            </a:r>
            <a:r>
              <a:rPr lang="en-US" b="1" dirty="0" smtClean="0">
                <a:solidFill>
                  <a:schemeClr val="tx2"/>
                </a:solidFill>
              </a:rPr>
              <a:t>work </a:t>
            </a:r>
            <a:r>
              <a:rPr lang="en-US" b="1" dirty="0">
                <a:solidFill>
                  <a:schemeClr val="tx2"/>
                </a:solidFill>
              </a:rPr>
              <a:t>in a static or stationary position?</a:t>
            </a:r>
          </a:p>
          <a:p>
            <a:endParaRPr lang="en-US" dirty="0"/>
          </a:p>
        </p:txBody>
      </p:sp>
      <p:sp>
        <p:nvSpPr>
          <p:cNvPr id="4" name="Rectangle 3"/>
          <p:cNvSpPr/>
          <p:nvPr/>
        </p:nvSpPr>
        <p:spPr>
          <a:xfrm>
            <a:off x="0" y="6570216"/>
            <a:ext cx="3869393" cy="276999"/>
          </a:xfrm>
          <a:prstGeom prst="rect">
            <a:avLst/>
          </a:prstGeom>
        </p:spPr>
        <p:txBody>
          <a:bodyPr wrap="none">
            <a:spAutoFit/>
          </a:bodyPr>
          <a:lstStyle/>
          <a:p>
            <a:pPr lvl="0"/>
            <a:r>
              <a:rPr lang="en-US" sz="1200" dirty="0">
                <a:solidFill>
                  <a:prstClr val="black"/>
                </a:solidFill>
                <a:latin typeface="Arial" pitchFamily="34" charset="0"/>
                <a:cs typeface="Arial" pitchFamily="34" charset="0"/>
              </a:rPr>
              <a:t>Photo Credit: Mount Sinai/ CHEP, elcoshimages.com.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3134100" cy="4171950"/>
          </a:xfrm>
          <a:prstGeom prst="rect">
            <a:avLst/>
          </a:prstGeom>
        </p:spPr>
      </p:pic>
    </p:spTree>
    <p:extLst>
      <p:ext uri="{BB962C8B-B14F-4D97-AF65-F5344CB8AC3E}">
        <p14:creationId xmlns:p14="http://schemas.microsoft.com/office/powerpoint/2010/main" val="1756809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Vibration</a:t>
            </a:r>
            <a:r>
              <a:rPr lang="en-US" dirty="0"/>
              <a:t/>
            </a:r>
            <a:br>
              <a:rPr lang="en-US" dirty="0"/>
            </a:br>
            <a:endParaRPr lang="en-US" dirty="0"/>
          </a:p>
        </p:txBody>
      </p:sp>
      <p:sp>
        <p:nvSpPr>
          <p:cNvPr id="3" name="Content Placeholder 2"/>
          <p:cNvSpPr>
            <a:spLocks noGrp="1"/>
          </p:cNvSpPr>
          <p:nvPr>
            <p:ph idx="1"/>
          </p:nvPr>
        </p:nvSpPr>
        <p:spPr>
          <a:xfrm>
            <a:off x="457200" y="1600200"/>
            <a:ext cx="7620000" cy="4846320"/>
          </a:xfrm>
        </p:spPr>
        <p:txBody>
          <a:bodyPr/>
          <a:lstStyle/>
          <a:p>
            <a:pPr marL="114300" indent="0">
              <a:buNone/>
            </a:pPr>
            <a:r>
              <a:rPr lang="en-US" b="1" dirty="0">
                <a:solidFill>
                  <a:schemeClr val="tx2"/>
                </a:solidFill>
              </a:rPr>
              <a:t>What jobs expose you to vibration?</a:t>
            </a:r>
          </a:p>
          <a:p>
            <a:pPr marL="114300" indent="0">
              <a:buNone/>
            </a:pP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114300" indent="0">
              <a:buNone/>
            </a:pPr>
            <a:r>
              <a:rPr lang="en-US" sz="1200" dirty="0" smtClean="0">
                <a:latin typeface="Arial" pitchFamily="34" charset="0"/>
                <a:cs typeface="Arial" pitchFamily="34" charset="0"/>
              </a:rPr>
              <a:t>       Photo </a:t>
            </a:r>
            <a:r>
              <a:rPr lang="en-US" sz="1200" dirty="0">
                <a:latin typeface="Arial" pitchFamily="34" charset="0"/>
                <a:cs typeface="Arial" pitchFamily="34" charset="0"/>
              </a:rPr>
              <a:t>Credit: Mount Sinai/CHEP, </a:t>
            </a:r>
            <a:endParaRPr lang="en-US" sz="1200" dirty="0" smtClean="0">
              <a:latin typeface="Arial" pitchFamily="34" charset="0"/>
              <a:cs typeface="Arial" pitchFamily="34" charset="0"/>
            </a:endParaRPr>
          </a:p>
          <a:p>
            <a:pPr marL="114300" indent="0">
              <a:buNone/>
            </a:pPr>
            <a:r>
              <a:rPr lang="en-US" sz="1200" dirty="0">
                <a:latin typeface="Arial" pitchFamily="34" charset="0"/>
                <a:cs typeface="Arial" pitchFamily="34" charset="0"/>
              </a:rPr>
              <a:t> </a:t>
            </a:r>
            <a:r>
              <a:rPr lang="en-US" sz="1200" dirty="0" smtClean="0">
                <a:latin typeface="Arial" pitchFamily="34" charset="0"/>
                <a:cs typeface="Arial" pitchFamily="34" charset="0"/>
              </a:rPr>
              <a:t>      elcoshimages.org</a:t>
            </a:r>
            <a:endParaRPr lang="en-US" sz="1200" dirty="0">
              <a:latin typeface="Arial" pitchFamily="34" charset="0"/>
              <a:cs typeface="Arial" pitchFamily="34" charset="0"/>
            </a:endParaRPr>
          </a:p>
          <a:p>
            <a:pPr marL="114300" indent="0">
              <a:buNone/>
            </a:pPr>
            <a:endParaRPr lang="en-US" dirty="0"/>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19335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86921" y="4764748"/>
            <a:ext cx="3995888" cy="276999"/>
          </a:xfrm>
          <a:prstGeom prst="rect">
            <a:avLst/>
          </a:prstGeom>
        </p:spPr>
        <p:txBody>
          <a:bodyPr wrap="square">
            <a:spAutoFit/>
          </a:bodyPr>
          <a:lstStyle/>
          <a:p>
            <a:r>
              <a:rPr lang="en-US" sz="1200" dirty="0">
                <a:latin typeface="Arial" pitchFamily="34" charset="0"/>
                <a:cs typeface="Arial" pitchFamily="34" charset="0"/>
              </a:rPr>
              <a:t>Photo Credit: </a:t>
            </a:r>
            <a:r>
              <a:rPr lang="en-US" sz="1200" dirty="0" smtClean="0">
                <a:latin typeface="Arial" pitchFamily="34" charset="0"/>
                <a:cs typeface="Arial" pitchFamily="34" charset="0"/>
              </a:rPr>
              <a:t>John Ruckus/NIOSH, elcoshimages.org</a:t>
            </a:r>
            <a:endParaRPr lang="en-US" sz="1200" dirty="0">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50272"/>
            <a:ext cx="3528646" cy="2321169"/>
          </a:xfrm>
          <a:prstGeom prst="rect">
            <a:avLst/>
          </a:prstGeom>
        </p:spPr>
      </p:pic>
    </p:spTree>
    <p:extLst>
      <p:ext uri="{BB962C8B-B14F-4D97-AF65-F5344CB8AC3E}">
        <p14:creationId xmlns:p14="http://schemas.microsoft.com/office/powerpoint/2010/main" val="2917493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Poorly Designed Tools</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None/>
              <a:defRPr/>
            </a:pPr>
            <a:r>
              <a:rPr lang="en-US" b="1" dirty="0" smtClean="0">
                <a:solidFill>
                  <a:schemeClr val="tx2"/>
                </a:solidFill>
              </a:rPr>
              <a:t>What’s the problem with these tools? </a:t>
            </a:r>
            <a:endParaRPr lang="en-US" b="1" dirty="0">
              <a:solidFill>
                <a:schemeClr val="tx2"/>
              </a:solidFill>
            </a:endParaRPr>
          </a:p>
        </p:txBody>
      </p:sp>
      <p:pic>
        <p:nvPicPr>
          <p:cNvPr id="138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2590800"/>
            <a:ext cx="1828800" cy="1377696"/>
          </a:xfrm>
          <a:prstGeom prst="rect">
            <a:avLst/>
          </a:prstGeom>
          <a:ln>
            <a:noFill/>
          </a:ln>
          <a:effectLst>
            <a:outerShdw blurRad="292100" dist="139700" dir="2700000" algn="tl" rotWithShape="0">
              <a:srgbClr val="333333">
                <a:alpha val="65000"/>
              </a:srgbClr>
            </a:outerShdw>
          </a:effectLst>
        </p:spPr>
      </p:pic>
      <p:pic>
        <p:nvPicPr>
          <p:cNvPr id="1382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99" y="4419600"/>
            <a:ext cx="1848775" cy="1392744"/>
          </a:xfrm>
          <a:prstGeom prst="rect">
            <a:avLst/>
          </a:prstGeom>
          <a:ln>
            <a:noFill/>
          </a:ln>
          <a:effectLst>
            <a:outerShdw blurRad="292100" dist="139700" dir="2700000" algn="tl" rotWithShape="0">
              <a:srgbClr val="333333">
                <a:alpha val="65000"/>
              </a:srgbClr>
            </a:outerShdw>
          </a:effectLst>
        </p:spPr>
      </p:pic>
      <p:pic>
        <p:nvPicPr>
          <p:cNvPr id="13824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441" y="4419600"/>
            <a:ext cx="2059619" cy="1425524"/>
          </a:xfrm>
          <a:prstGeom prst="rect">
            <a:avLst/>
          </a:prstGeom>
          <a:ln>
            <a:noFill/>
          </a:ln>
          <a:effectLst>
            <a:outerShdw blurRad="292100" dist="139700" dir="2700000" algn="tl" rotWithShape="0">
              <a:srgbClr val="333333">
                <a:alpha val="65000"/>
              </a:srgbClr>
            </a:outerShdw>
          </a:effectLst>
        </p:spPr>
      </p:pic>
      <p:pic>
        <p:nvPicPr>
          <p:cNvPr id="13824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579" y="2658299"/>
            <a:ext cx="2059619" cy="132129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6581001"/>
            <a:ext cx="8382000" cy="276999"/>
          </a:xfrm>
          <a:prstGeom prst="rect">
            <a:avLst/>
          </a:prstGeom>
        </p:spPr>
        <p:txBody>
          <a:bodyPr wrap="square">
            <a:spAutoFit/>
          </a:bodyPr>
          <a:lstStyle/>
          <a:p>
            <a:r>
              <a:rPr lang="en-US" sz="1200" dirty="0" smtClean="0">
                <a:latin typeface="Arial" pitchFamily="34" charset="0"/>
                <a:cs typeface="Arial" pitchFamily="34" charset="0"/>
              </a:rPr>
              <a:t>Photo Credit</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Easy </a:t>
            </a:r>
            <a:r>
              <a:rPr lang="en-US" sz="1200" dirty="0">
                <a:latin typeface="Arial" pitchFamily="34" charset="0"/>
                <a:cs typeface="Arial" pitchFamily="34" charset="0"/>
              </a:rPr>
              <a:t>Ergonomics: A Guide to Selecting Non-Powered Hand </a:t>
            </a:r>
            <a:r>
              <a:rPr lang="en-US" sz="1200" dirty="0" smtClean="0">
                <a:latin typeface="Arial" pitchFamily="34" charset="0"/>
                <a:cs typeface="Arial" pitchFamily="34" charset="0"/>
              </a:rPr>
              <a:t>Tools, Cal/OSHA, NIOSH</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Extreme Temperature</a:t>
            </a:r>
            <a:endParaRPr lang="en-US" dirty="0"/>
          </a:p>
        </p:txBody>
      </p:sp>
      <p:sp>
        <p:nvSpPr>
          <p:cNvPr id="140290" name="Content Placeholder 2"/>
          <p:cNvSpPr>
            <a:spLocks noGrp="1"/>
          </p:cNvSpPr>
          <p:nvPr>
            <p:ph idx="1"/>
          </p:nvPr>
        </p:nvSpPr>
        <p:spPr/>
        <p:txBody>
          <a:bodyPr/>
          <a:lstStyle/>
          <a:p>
            <a:pPr marL="114300" indent="0" eaLnBrk="1" hangingPunct="1">
              <a:buNone/>
            </a:pPr>
            <a:r>
              <a:rPr lang="en-US" b="1" dirty="0" smtClean="0">
                <a:solidFill>
                  <a:schemeClr val="tx2"/>
                </a:solidFill>
              </a:rPr>
              <a:t>Do you work </a:t>
            </a:r>
            <a:r>
              <a:rPr lang="en-US" b="1" dirty="0">
                <a:solidFill>
                  <a:schemeClr val="tx2"/>
                </a:solidFill>
              </a:rPr>
              <a:t>in </a:t>
            </a:r>
            <a:r>
              <a:rPr lang="en-US" b="1" dirty="0" smtClean="0">
                <a:solidFill>
                  <a:schemeClr val="tx2"/>
                </a:solidFill>
              </a:rPr>
              <a:t>cold or </a:t>
            </a:r>
            <a:r>
              <a:rPr lang="en-US" b="1" dirty="0">
                <a:solidFill>
                  <a:schemeClr val="tx2"/>
                </a:solidFill>
              </a:rPr>
              <a:t>hot </a:t>
            </a:r>
            <a:r>
              <a:rPr lang="en-US" b="1" dirty="0" smtClean="0">
                <a:solidFill>
                  <a:schemeClr val="tx2"/>
                </a:solidFill>
              </a:rPr>
              <a:t>conditions for extended periods of time?</a:t>
            </a:r>
            <a:endParaRPr lang="en-US" b="1" dirty="0">
              <a:solidFill>
                <a:schemeClr val="tx2"/>
              </a:solidFill>
            </a:endParaRPr>
          </a:p>
          <a:p>
            <a:pPr marL="114300" indent="0" eaLnBrk="1" hangingPunct="1">
              <a:buFont typeface="Arial" charset="0"/>
              <a:buNone/>
            </a:pPr>
            <a:endParaRPr lang="en-US" b="1" dirty="0" smtClean="0">
              <a:solidFill>
                <a:schemeClr val="tx2"/>
              </a:solidFill>
            </a:endParaRPr>
          </a:p>
        </p:txBody>
      </p:sp>
      <p:pic>
        <p:nvPicPr>
          <p:cNvPr id="140291" name="Picture 2" descr="Construction in Southern Alaska in winter. The building is encased in plastic and heated on the inside. Temperature on the outside was &#10;10Â° F on the inside 60Â° 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39563"/>
            <a:ext cx="3390900" cy="2249936"/>
          </a:xfrm>
          <a:prstGeom prst="rect">
            <a:avLst/>
          </a:prstGeom>
          <a:noFill/>
          <a:ln w="9525">
            <a:noFill/>
            <a:miter lim="800000"/>
            <a:headEnd/>
            <a:tailEnd/>
          </a:ln>
        </p:spPr>
      </p:pic>
      <p:sp>
        <p:nvSpPr>
          <p:cNvPr id="7" name="Rectangle 6"/>
          <p:cNvSpPr/>
          <p:nvPr/>
        </p:nvSpPr>
        <p:spPr>
          <a:xfrm>
            <a:off x="4580878" y="4967959"/>
            <a:ext cx="3039122" cy="276999"/>
          </a:xfrm>
          <a:prstGeom prst="rect">
            <a:avLst/>
          </a:prstGeom>
        </p:spPr>
        <p:txBody>
          <a:bodyPr wrap="square">
            <a:spAutoFit/>
          </a:bodyPr>
          <a:lstStyle/>
          <a:p>
            <a:r>
              <a:rPr lang="en-US" sz="1000" dirty="0" smtClean="0">
                <a:latin typeface="+mn-lt"/>
              </a:rPr>
              <a:t> </a:t>
            </a:r>
            <a:r>
              <a:rPr lang="en-US" sz="1200" dirty="0" smtClean="0">
                <a:latin typeface="Arial" pitchFamily="34" charset="0"/>
                <a:cs typeface="Arial" pitchFamily="34" charset="0"/>
              </a:rPr>
              <a:t>Photo </a:t>
            </a:r>
            <a:r>
              <a:rPr lang="en-US" sz="1200" dirty="0">
                <a:latin typeface="Arial" pitchFamily="34" charset="0"/>
                <a:cs typeface="Arial" pitchFamily="34" charset="0"/>
              </a:rPr>
              <a:t>Credit: </a:t>
            </a:r>
            <a:r>
              <a:rPr lang="en-US" sz="1200" dirty="0" smtClean="0">
                <a:latin typeface="Arial" pitchFamily="34" charset="0"/>
                <a:cs typeface="Arial" pitchFamily="34" charset="0"/>
              </a:rPr>
              <a:t>NIOSH, </a:t>
            </a:r>
            <a:r>
              <a:rPr lang="en-US" sz="1200" dirty="0">
                <a:latin typeface="Arial" pitchFamily="34" charset="0"/>
                <a:cs typeface="Arial" pitchFamily="34" charset="0"/>
              </a:rPr>
              <a:t>elcoshimages.org</a:t>
            </a:r>
          </a:p>
        </p:txBody>
      </p:sp>
      <p:pic>
        <p:nvPicPr>
          <p:cNvPr id="114690" name="Picture 2" descr="http://www.montgomerycountymd.gov/Content/InfoCentral/photos/23/2011/water_shade_res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640984"/>
            <a:ext cx="3857163" cy="22146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5943600"/>
            <a:ext cx="3733800" cy="276999"/>
          </a:xfrm>
          <a:prstGeom prst="rect">
            <a:avLst/>
          </a:prstGeom>
        </p:spPr>
        <p:txBody>
          <a:bodyPr wrap="square">
            <a:spAutoFit/>
          </a:bodyPr>
          <a:lstStyle/>
          <a:p>
            <a:r>
              <a:rPr lang="en-US" sz="1200" dirty="0">
                <a:latin typeface="Arial" pitchFamily="34" charset="0"/>
                <a:cs typeface="Arial" pitchFamily="34" charset="0"/>
              </a:rPr>
              <a:t>Photo Credit: </a:t>
            </a:r>
            <a:r>
              <a:rPr lang="en-US" sz="1200" dirty="0" smtClean="0">
                <a:latin typeface="Arial" pitchFamily="34" charset="0"/>
                <a:cs typeface="Arial" pitchFamily="34" charset="0"/>
              </a:rPr>
              <a:t>LOHP, Federal OSHA.</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Poor Work Organization</a:t>
            </a:r>
          </a:p>
        </p:txBody>
      </p:sp>
      <p:sp>
        <p:nvSpPr>
          <p:cNvPr id="5" name="Content Placeholder 4"/>
          <p:cNvSpPr>
            <a:spLocks noGrp="1"/>
          </p:cNvSpPr>
          <p:nvPr>
            <p:ph idx="1"/>
          </p:nvPr>
        </p:nvSpPr>
        <p:spPr/>
        <p:txBody>
          <a:bodyPr/>
          <a:lstStyle/>
          <a:p>
            <a:pPr marL="114300" indent="0" eaLnBrk="1" fontAlgn="auto" hangingPunct="1">
              <a:spcAft>
                <a:spcPts val="0"/>
              </a:spcAft>
              <a:buFont typeface="Arial" pitchFamily="34" charset="0"/>
              <a:buNone/>
              <a:defRPr/>
            </a:pPr>
            <a:r>
              <a:rPr lang="en-US" dirty="0"/>
              <a:t>This refers to the way jobs are structured, carried out, and supervised, for example:</a:t>
            </a:r>
          </a:p>
          <a:p>
            <a:pPr marL="171450" indent="-171450" eaLnBrk="1" fontAlgn="auto" hangingPunct="1">
              <a:spcAft>
                <a:spcPts val="0"/>
              </a:spcAft>
              <a:buFont typeface="Arial" pitchFamily="34" charset="0"/>
              <a:buChar char="•"/>
              <a:defRPr/>
            </a:pPr>
            <a:r>
              <a:rPr lang="en-US" dirty="0"/>
              <a:t>Production schedule demands</a:t>
            </a:r>
          </a:p>
          <a:p>
            <a:pPr marL="171450" indent="-171450" eaLnBrk="1" fontAlgn="auto" hangingPunct="1">
              <a:spcAft>
                <a:spcPts val="0"/>
              </a:spcAft>
              <a:buFont typeface="Arial" pitchFamily="34" charset="0"/>
              <a:buChar char="•"/>
              <a:defRPr/>
            </a:pPr>
            <a:r>
              <a:rPr lang="en-US" dirty="0"/>
              <a:t>Infrequent rest breaks</a:t>
            </a:r>
          </a:p>
          <a:p>
            <a:pPr marL="171450" indent="-171450" eaLnBrk="1" fontAlgn="auto" hangingPunct="1">
              <a:spcAft>
                <a:spcPts val="0"/>
              </a:spcAft>
              <a:buFont typeface="Arial" pitchFamily="34" charset="0"/>
              <a:buChar char="•"/>
              <a:defRPr/>
            </a:pPr>
            <a:r>
              <a:rPr lang="en-US" dirty="0"/>
              <a:t>Not enough workers</a:t>
            </a:r>
          </a:p>
          <a:p>
            <a:pPr marL="171450" indent="-171450" eaLnBrk="1" fontAlgn="auto" hangingPunct="1">
              <a:spcAft>
                <a:spcPts val="0"/>
              </a:spcAft>
              <a:buFont typeface="Arial" pitchFamily="34" charset="0"/>
              <a:buChar char="•"/>
              <a:defRPr/>
            </a:pPr>
            <a:r>
              <a:rPr lang="en-US" dirty="0"/>
              <a:t>Poor planning</a:t>
            </a:r>
          </a:p>
          <a:p>
            <a:pPr marL="171450" indent="-171450" eaLnBrk="1" fontAlgn="auto" hangingPunct="1">
              <a:spcAft>
                <a:spcPts val="0"/>
              </a:spcAft>
              <a:buFont typeface="Arial" pitchFamily="34" charset="0"/>
              <a:buChar char="•"/>
              <a:defRPr/>
            </a:pPr>
            <a:r>
              <a:rPr lang="en-US" dirty="0"/>
              <a:t>Poor supervision</a:t>
            </a:r>
          </a:p>
          <a:p>
            <a:pPr eaLnBrk="1" fontAlgn="auto" hangingPunct="1">
              <a:spcAft>
                <a:spcPts val="0"/>
              </a:spcAft>
              <a:buFont typeface="Arial" pitchFamily="34" charset="0"/>
              <a:buChar char="•"/>
              <a:defRPr/>
            </a:pPr>
            <a:endParaRPr lang="en-US" dirty="0"/>
          </a:p>
          <a:p>
            <a:pPr marL="114300" indent="0" eaLnBrk="1" fontAlgn="auto" hangingPunct="1">
              <a:spcAft>
                <a:spcPts val="0"/>
              </a:spcAft>
              <a:buNone/>
              <a:defRPr/>
            </a:pPr>
            <a:r>
              <a:rPr lang="en-US" b="1" dirty="0">
                <a:solidFill>
                  <a:schemeClr val="tx2"/>
                </a:solidFill>
              </a:rPr>
              <a:t>Have you experienced poor work organization?</a:t>
            </a:r>
          </a:p>
          <a:p>
            <a:pPr marL="114300" indent="0">
              <a:buNone/>
            </a:pPr>
            <a:endParaRPr lang="en-US" dirty="0"/>
          </a:p>
        </p:txBody>
      </p:sp>
      <p:pic>
        <p:nvPicPr>
          <p:cNvPr id="1126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2438400"/>
            <a:ext cx="21828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09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Identifying Risk Factors</a:t>
            </a:r>
            <a:endParaRPr lang="en-US" dirty="0"/>
          </a:p>
        </p:txBody>
      </p:sp>
      <p:sp>
        <p:nvSpPr>
          <p:cNvPr id="5" name="Content Placeholder 4"/>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b="1" dirty="0" smtClean="0">
                <a:solidFill>
                  <a:schemeClr val="tx2"/>
                </a:solidFill>
              </a:rPr>
              <a:t>What are some other ways to identify risk factors on your job?</a:t>
            </a:r>
          </a:p>
          <a:p>
            <a:pPr marL="114300" indent="0" eaLnBrk="1" fontAlgn="auto" hangingPunct="1">
              <a:spcAft>
                <a:spcPts val="0"/>
              </a:spcAft>
              <a:buFont typeface="Arial" pitchFamily="34" charset="0"/>
              <a:buNone/>
              <a:defRPr/>
            </a:pPr>
            <a:endParaRPr lang="en-US" sz="1000" b="1" dirty="0" smtClean="0">
              <a:solidFill>
                <a:schemeClr val="tx2"/>
              </a:solidFill>
            </a:endParaRPr>
          </a:p>
          <a:p>
            <a:pPr marL="571500" indent="-457200" eaLnBrk="1" fontAlgn="auto" hangingPunct="1">
              <a:spcAft>
                <a:spcPts val="0"/>
              </a:spcAft>
              <a:buFont typeface="+mj-lt"/>
              <a:buAutoNum type="arabicPeriod"/>
              <a:defRPr/>
            </a:pPr>
            <a:r>
              <a:rPr lang="en-US" dirty="0" smtClean="0"/>
              <a:t>Employer records (OSHA 300 logs, workers’ comp info., etc.)</a:t>
            </a:r>
          </a:p>
          <a:p>
            <a:pPr marL="571500" indent="-457200" eaLnBrk="1" fontAlgn="auto" hangingPunct="1">
              <a:spcAft>
                <a:spcPts val="0"/>
              </a:spcAft>
              <a:buFont typeface="+mj-lt"/>
              <a:buAutoNum type="arabicPeriod"/>
              <a:defRPr/>
            </a:pPr>
            <a:r>
              <a:rPr lang="en-US" dirty="0"/>
              <a:t>Worker </a:t>
            </a:r>
            <a:r>
              <a:rPr lang="en-US" dirty="0" smtClean="0"/>
              <a:t>surveys </a:t>
            </a:r>
            <a:r>
              <a:rPr lang="en-US" dirty="0"/>
              <a:t>or </a:t>
            </a:r>
            <a:r>
              <a:rPr lang="en-US" dirty="0" smtClean="0"/>
              <a:t>interviews</a:t>
            </a:r>
          </a:p>
          <a:p>
            <a:pPr marL="571500" indent="-457200" eaLnBrk="1" fontAlgn="auto" hangingPunct="1">
              <a:spcAft>
                <a:spcPts val="0"/>
              </a:spcAft>
              <a:buFont typeface="+mj-lt"/>
              <a:buAutoNum type="arabicPeriod"/>
              <a:defRPr/>
            </a:pPr>
            <a:r>
              <a:rPr lang="en-US" dirty="0" smtClean="0"/>
              <a:t>Walk around inspections</a:t>
            </a:r>
          </a:p>
          <a:p>
            <a:pPr marL="571500" indent="-457200" eaLnBrk="1" fontAlgn="auto" hangingPunct="1">
              <a:spcAft>
                <a:spcPts val="0"/>
              </a:spcAft>
              <a:buFont typeface="+mj-lt"/>
              <a:buAutoNum type="arabicPeriod"/>
              <a:defRPr/>
            </a:pPr>
            <a:r>
              <a:rPr lang="en-US" dirty="0" smtClean="0"/>
              <a:t>Job </a:t>
            </a:r>
            <a:r>
              <a:rPr lang="en-US" dirty="0"/>
              <a:t>e</a:t>
            </a:r>
            <a:r>
              <a:rPr lang="en-US" dirty="0" smtClean="0"/>
              <a:t>valuations</a:t>
            </a:r>
            <a:endParaRPr lang="en-US" dirty="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marL="114300" indent="0" eaLnBrk="1" fontAlgn="auto" hangingPunct="1">
              <a:spcAft>
                <a:spcPts val="0"/>
              </a:spcAft>
              <a:buNone/>
              <a:defRPr/>
            </a:pPr>
            <a:endParaRPr lang="en-US" dirty="0"/>
          </a:p>
        </p:txBody>
      </p:sp>
      <p:pic>
        <p:nvPicPr>
          <p:cNvPr id="109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66751"/>
            <a:ext cx="3276600" cy="1948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6581001"/>
            <a:ext cx="3657600" cy="276999"/>
          </a:xfrm>
          <a:prstGeom prst="rect">
            <a:avLst/>
          </a:prstGeom>
        </p:spPr>
        <p:txBody>
          <a:bodyPr wrap="square">
            <a:spAutoFit/>
          </a:bodyPr>
          <a:lstStyle/>
          <a:p>
            <a:r>
              <a:rPr lang="en-US" sz="1200" dirty="0">
                <a:latin typeface="Arial" pitchFamily="34" charset="0"/>
                <a:cs typeface="Arial" pitchFamily="34" charset="0"/>
              </a:rPr>
              <a:t>Photo </a:t>
            </a:r>
            <a:r>
              <a:rPr lang="en-US" sz="1200" dirty="0" smtClean="0">
                <a:latin typeface="Arial" pitchFamily="34" charset="0"/>
                <a:cs typeface="Arial" pitchFamily="34" charset="0"/>
              </a:rPr>
              <a:t>Source: Cal/OSHA Consultation</a:t>
            </a:r>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Problem Solving </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b="1" dirty="0" smtClean="0">
                <a:solidFill>
                  <a:schemeClr val="tx2"/>
                </a:solidFill>
              </a:rPr>
              <a:t>What are some ways </a:t>
            </a:r>
            <a:r>
              <a:rPr lang="en-US" b="1" dirty="0">
                <a:solidFill>
                  <a:schemeClr val="tx2"/>
                </a:solidFill>
              </a:rPr>
              <a:t>to prevent </a:t>
            </a:r>
            <a:r>
              <a:rPr lang="en-US" b="1" dirty="0" smtClean="0">
                <a:solidFill>
                  <a:schemeClr val="tx2"/>
                </a:solidFill>
              </a:rPr>
              <a:t>strains</a:t>
            </a:r>
            <a:r>
              <a:rPr lang="en-US" b="1" dirty="0">
                <a:solidFill>
                  <a:schemeClr val="tx2"/>
                </a:solidFill>
              </a:rPr>
              <a:t>, sprains, and Musculoskeletal Disorders (MSDs</a:t>
            </a:r>
            <a:r>
              <a:rPr lang="en-US" b="1" dirty="0" smtClean="0">
                <a:solidFill>
                  <a:schemeClr val="tx2"/>
                </a:solidFill>
              </a:rPr>
              <a:t>)?</a:t>
            </a:r>
          </a:p>
          <a:p>
            <a:pPr marL="114300" indent="0" eaLnBrk="1" fontAlgn="auto" hangingPunct="1">
              <a:spcAft>
                <a:spcPts val="0"/>
              </a:spcAft>
              <a:buFont typeface="Arial" pitchFamily="34" charset="0"/>
              <a:buNone/>
              <a:defRPr/>
            </a:pPr>
            <a:endParaRPr lang="en-US" sz="800" dirty="0"/>
          </a:p>
          <a:p>
            <a:pPr eaLnBrk="1" fontAlgn="auto" hangingPunct="1">
              <a:spcAft>
                <a:spcPts val="0"/>
              </a:spcAft>
              <a:buFont typeface="Arial" pitchFamily="34" charset="0"/>
              <a:buChar char="•"/>
              <a:defRPr/>
            </a:pPr>
            <a:r>
              <a:rPr lang="en-US" dirty="0" smtClean="0"/>
              <a:t>Better materials</a:t>
            </a:r>
          </a:p>
          <a:p>
            <a:pPr eaLnBrk="1" fontAlgn="auto" hangingPunct="1">
              <a:spcAft>
                <a:spcPts val="0"/>
              </a:spcAft>
              <a:buFont typeface="Arial" pitchFamily="34" charset="0"/>
              <a:buChar char="•"/>
              <a:defRPr/>
            </a:pPr>
            <a:r>
              <a:rPr lang="en-US" dirty="0" smtClean="0"/>
              <a:t>Better tools </a:t>
            </a:r>
          </a:p>
          <a:p>
            <a:pPr eaLnBrk="1" fontAlgn="auto" hangingPunct="1">
              <a:spcAft>
                <a:spcPts val="0"/>
              </a:spcAft>
              <a:buFont typeface="Arial" pitchFamily="34" charset="0"/>
              <a:buChar char="•"/>
              <a:defRPr/>
            </a:pPr>
            <a:r>
              <a:rPr lang="en-US" dirty="0" smtClean="0"/>
              <a:t>Improved work methods</a:t>
            </a:r>
          </a:p>
          <a:p>
            <a:pPr eaLnBrk="1" fontAlgn="auto" hangingPunct="1">
              <a:spcAft>
                <a:spcPts val="0"/>
              </a:spcAft>
              <a:buFont typeface="Arial" pitchFamily="34" charset="0"/>
              <a:buChar char="•"/>
              <a:defRPr/>
            </a:pPr>
            <a:r>
              <a:rPr lang="en-US" dirty="0" smtClean="0"/>
              <a:t>Better work organizaiton</a:t>
            </a:r>
          </a:p>
          <a:p>
            <a:pPr eaLnBrk="1" fontAlgn="auto" hangingPunct="1">
              <a:spcAft>
                <a:spcPts val="0"/>
              </a:spcAft>
              <a:buFont typeface="Arial" pitchFamily="34" charset="0"/>
              <a:buChar char="•"/>
              <a:defRPr/>
            </a:pPr>
            <a:r>
              <a:rPr lang="en-US" dirty="0" smtClean="0"/>
              <a:t>Training</a:t>
            </a:r>
          </a:p>
          <a:p>
            <a:pPr eaLnBrk="1" fontAlgn="auto" hangingPunct="1">
              <a:spcAft>
                <a:spcPts val="0"/>
              </a:spcAft>
              <a:buFont typeface="Arial" pitchFamily="34" charset="0"/>
              <a:buChar char="•"/>
              <a:defRPr/>
            </a:pPr>
            <a:r>
              <a:rPr lang="en-US" dirty="0" smtClean="0"/>
              <a:t>Stretch and flex, and</a:t>
            </a:r>
          </a:p>
          <a:p>
            <a:pPr eaLnBrk="1" fontAlgn="auto" hangingPunct="1">
              <a:spcAft>
                <a:spcPts val="0"/>
              </a:spcAft>
              <a:buFont typeface="Arial" pitchFamily="34" charset="0"/>
              <a:buChar char="•"/>
              <a:defRPr/>
            </a:pPr>
            <a:r>
              <a:rPr lang="en-US" dirty="0" smtClean="0"/>
              <a:t>Personal protective equipment (PPE)</a:t>
            </a:r>
          </a:p>
          <a:p>
            <a:pPr marL="1005840" lvl="2" eaLnBrk="1" fontAlgn="auto" hangingPunct="1">
              <a:spcAft>
                <a:spcPts val="0"/>
              </a:spcAft>
              <a:buClr>
                <a:schemeClr val="accent3"/>
              </a:buClr>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300876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4572000" cy="276999"/>
          </a:xfrm>
          <a:prstGeom prst="rect">
            <a:avLst/>
          </a:prstGeom>
        </p:spPr>
        <p:txBody>
          <a:bodyPr>
            <a:spAutoFit/>
          </a:bodyPr>
          <a:lstStyle/>
          <a:p>
            <a:pPr marL="0" indent="0">
              <a:buNone/>
            </a:pPr>
            <a:r>
              <a:rPr lang="en-US" sz="1200" dirty="0" smtClean="0">
                <a:latin typeface="Arial" pitchFamily="34" charset="0"/>
                <a:cs typeface="Arial" pitchFamily="34" charset="0"/>
              </a:rPr>
              <a:t>Illustration Source</a:t>
            </a:r>
            <a:r>
              <a:rPr lang="en-US" sz="1200" dirty="0">
                <a:latin typeface="Arial" pitchFamily="34" charset="0"/>
                <a:cs typeface="Arial" pitchFamily="34" charset="0"/>
              </a:rPr>
              <a:t>: Simple Solutions, NIOSH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Better Materials</a:t>
            </a:r>
            <a:endParaRPr lang="en-US" dirty="0"/>
          </a:p>
        </p:txBody>
      </p:sp>
      <p:sp>
        <p:nvSpPr>
          <p:cNvPr id="148482" name="Content Placeholder 2"/>
          <p:cNvSpPr>
            <a:spLocks noGrp="1"/>
          </p:cNvSpPr>
          <p:nvPr>
            <p:ph idx="1"/>
          </p:nvPr>
        </p:nvSpPr>
        <p:spPr>
          <a:xfrm>
            <a:off x="457200" y="1566264"/>
            <a:ext cx="7620000" cy="4800600"/>
          </a:xfrm>
        </p:spPr>
        <p:txBody>
          <a:bodyPr/>
          <a:lstStyle/>
          <a:p>
            <a:pPr marL="114300" indent="0" eaLnBrk="1" hangingPunct="1">
              <a:buFont typeface="Arial" charset="0"/>
              <a:buNone/>
            </a:pPr>
            <a:r>
              <a:rPr lang="en-US" b="1" dirty="0" smtClean="0">
                <a:solidFill>
                  <a:schemeClr val="tx2"/>
                </a:solidFill>
              </a:rPr>
              <a:t>How can building materials be improved? </a:t>
            </a:r>
          </a:p>
          <a:p>
            <a:pPr marL="114300" indent="0" eaLnBrk="1" hangingPunct="1">
              <a:buFont typeface="Arial" charset="0"/>
              <a:buNone/>
            </a:pPr>
            <a:endParaRPr lang="en-US" sz="1000" b="1" dirty="0" smtClean="0"/>
          </a:p>
          <a:p>
            <a:pPr marL="114300" indent="0" eaLnBrk="1" hangingPunct="1">
              <a:buFont typeface="Arial" charset="0"/>
              <a:buNone/>
            </a:pPr>
            <a:r>
              <a:rPr lang="en-US" b="1" dirty="0" smtClean="0"/>
              <a:t>Better materials should be:</a:t>
            </a:r>
          </a:p>
          <a:p>
            <a:pPr eaLnBrk="1" hangingPunct="1"/>
            <a:r>
              <a:rPr lang="en-US" dirty="0" smtClean="0"/>
              <a:t>Lighter weight</a:t>
            </a:r>
          </a:p>
          <a:p>
            <a:pPr eaLnBrk="1" hangingPunct="1"/>
            <a:r>
              <a:rPr lang="en-US" dirty="0" smtClean="0"/>
              <a:t>Packaged in smaller units</a:t>
            </a:r>
          </a:p>
          <a:p>
            <a:pPr eaLnBrk="1" hangingPunct="1"/>
            <a:r>
              <a:rPr lang="en-US" dirty="0" smtClean="0"/>
              <a:t>Redesigned – like the </a:t>
            </a:r>
            <a:r>
              <a:rPr lang="en-US" smtClean="0"/>
              <a:t>blocks in this </a:t>
            </a:r>
            <a:r>
              <a:rPr lang="en-US" dirty="0" smtClean="0"/>
              <a:t>photo. </a:t>
            </a:r>
            <a:endParaRPr lang="en-US" b="1" dirty="0">
              <a:solidFill>
                <a:schemeClr val="tx2"/>
              </a:solidFill>
            </a:endParaRPr>
          </a:p>
        </p:txBody>
      </p:sp>
      <p:pic>
        <p:nvPicPr>
          <p:cNvPr id="14848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3966564"/>
            <a:ext cx="4319078" cy="2434235"/>
          </a:xfrm>
          <a:prstGeom prst="rect">
            <a:avLst/>
          </a:prstGeom>
          <a:noFill/>
          <a:ln w="9525">
            <a:noFill/>
            <a:miter lim="800000"/>
            <a:headEnd/>
            <a:tailEnd/>
          </a:ln>
        </p:spPr>
      </p:pic>
      <p:sp>
        <p:nvSpPr>
          <p:cNvPr id="5" name="Rectangle 4"/>
          <p:cNvSpPr/>
          <p:nvPr/>
        </p:nvSpPr>
        <p:spPr>
          <a:xfrm>
            <a:off x="1480" y="6581001"/>
            <a:ext cx="8305800" cy="276999"/>
          </a:xfrm>
          <a:prstGeom prst="rect">
            <a:avLst/>
          </a:prstGeom>
        </p:spPr>
        <p:txBody>
          <a:bodyPr wrap="square">
            <a:spAutoFit/>
          </a:bodyPr>
          <a:lstStyle/>
          <a:p>
            <a:r>
              <a:rPr lang="en-US" sz="1200" dirty="0" smtClean="0">
                <a:latin typeface="Arial" pitchFamily="34" charset="0"/>
                <a:cs typeface="Arial" pitchFamily="34" charset="0"/>
              </a:rPr>
              <a:t>Photo Source: NIOSH </a:t>
            </a:r>
            <a:r>
              <a:rPr lang="en-US" sz="1200" dirty="0">
                <a:latin typeface="Arial" pitchFamily="34" charset="0"/>
                <a:cs typeface="Arial" pitchFamily="34" charset="0"/>
              </a:rPr>
              <a:t>Publication No. 2007-122</a:t>
            </a:r>
            <a:r>
              <a:rPr lang="en-US" sz="1200" dirty="0" smtClean="0">
                <a:latin typeface="Arial" pitchFamily="34" charset="0"/>
                <a:cs typeface="Arial" pitchFamily="34" charset="0"/>
              </a:rPr>
              <a:t>: Simple </a:t>
            </a:r>
            <a:r>
              <a:rPr lang="en-US" sz="1200" dirty="0">
                <a:latin typeface="Arial" pitchFamily="34" charset="0"/>
                <a:cs typeface="Arial" pitchFamily="34" charset="0"/>
              </a:rPr>
              <a:t>Solutions: Ergonomics for Construction Workers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Better Hand Tools</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None/>
              <a:defRPr/>
            </a:pPr>
            <a:r>
              <a:rPr lang="en-US" b="1" dirty="0">
                <a:solidFill>
                  <a:schemeClr val="tx2"/>
                </a:solidFill>
              </a:rPr>
              <a:t>Do you use poorly designed tools on your job?</a:t>
            </a:r>
          </a:p>
          <a:p>
            <a:pPr marL="114300" indent="0" eaLnBrk="1" fontAlgn="auto" hangingPunct="1">
              <a:spcAft>
                <a:spcPts val="0"/>
              </a:spcAft>
              <a:buNone/>
              <a:defRPr/>
            </a:pPr>
            <a:r>
              <a:rPr lang="en-US" b="1" dirty="0" smtClean="0">
                <a:solidFill>
                  <a:schemeClr val="tx2"/>
                </a:solidFill>
              </a:rPr>
              <a:t>What should you look for in a hand tool?</a:t>
            </a:r>
            <a:endParaRPr lang="en-US" b="1" dirty="0">
              <a:solidFill>
                <a:schemeClr val="tx2"/>
              </a:solidFill>
            </a:endParaRPr>
          </a:p>
          <a:p>
            <a:pPr marL="114300" indent="0" eaLnBrk="1" fontAlgn="auto" hangingPunct="1">
              <a:spcAft>
                <a:spcPts val="0"/>
              </a:spcAft>
              <a:buNone/>
              <a:defRPr/>
            </a:pPr>
            <a:endParaRPr lang="en-US" sz="1000" dirty="0" smtClean="0"/>
          </a:p>
          <a:p>
            <a:pPr marL="114300" indent="0" eaLnBrk="1" fontAlgn="auto" hangingPunct="1">
              <a:spcAft>
                <a:spcPts val="0"/>
              </a:spcAft>
              <a:buNone/>
              <a:defRPr/>
            </a:pPr>
            <a:r>
              <a:rPr lang="en-US" dirty="0" smtClean="0"/>
              <a:t>The </a:t>
            </a:r>
            <a:r>
              <a:rPr lang="en-US" dirty="0"/>
              <a:t>best tool is one that:</a:t>
            </a:r>
          </a:p>
          <a:p>
            <a:pPr marL="114300" indent="0" eaLnBrk="1" fontAlgn="auto" hangingPunct="1">
              <a:spcAft>
                <a:spcPts val="0"/>
              </a:spcAft>
              <a:buNone/>
              <a:defRPr/>
            </a:pPr>
            <a:r>
              <a:rPr lang="en-US" dirty="0"/>
              <a:t>• Fits the job you are doing</a:t>
            </a:r>
          </a:p>
          <a:p>
            <a:pPr marL="114300" indent="0" eaLnBrk="1" fontAlgn="auto" hangingPunct="1">
              <a:spcAft>
                <a:spcPts val="0"/>
              </a:spcAft>
              <a:buNone/>
              <a:defRPr/>
            </a:pPr>
            <a:r>
              <a:rPr lang="en-US" dirty="0"/>
              <a:t>• Fits the work space available</a:t>
            </a:r>
          </a:p>
          <a:p>
            <a:pPr marL="114300" indent="0" eaLnBrk="1" fontAlgn="auto" hangingPunct="1">
              <a:spcAft>
                <a:spcPts val="0"/>
              </a:spcAft>
              <a:buNone/>
              <a:defRPr/>
            </a:pPr>
            <a:r>
              <a:rPr lang="en-US" dirty="0"/>
              <a:t>• Reduces the force you need to apply</a:t>
            </a:r>
          </a:p>
          <a:p>
            <a:pPr marL="114300" indent="0" eaLnBrk="1" fontAlgn="auto" hangingPunct="1">
              <a:spcAft>
                <a:spcPts val="0"/>
              </a:spcAft>
              <a:buNone/>
              <a:defRPr/>
            </a:pPr>
            <a:r>
              <a:rPr lang="en-US" dirty="0"/>
              <a:t>• Fits your hand</a:t>
            </a:r>
          </a:p>
          <a:p>
            <a:pPr marL="114300" indent="0" eaLnBrk="1" fontAlgn="auto" hangingPunct="1">
              <a:spcAft>
                <a:spcPts val="0"/>
              </a:spcAft>
              <a:buNone/>
              <a:defRPr/>
            </a:pPr>
            <a:r>
              <a:rPr lang="en-US" dirty="0"/>
              <a:t>• Can be used in a comfortable work position</a:t>
            </a:r>
          </a:p>
          <a:p>
            <a:pPr marL="114300" indent="0" eaLnBrk="1" fontAlgn="auto" hangingPunct="1">
              <a:spcAft>
                <a:spcPts val="0"/>
              </a:spcAft>
              <a:buNone/>
              <a:defRPr/>
            </a:pPr>
            <a:endParaRPr lang="en-US" b="1" dirty="0" smtClean="0">
              <a:solidFill>
                <a:schemeClr val="tx2"/>
              </a:solidFill>
            </a:endParaRPr>
          </a:p>
          <a:p>
            <a:pPr marL="114300" indent="0" eaLnBrk="1" fontAlgn="auto" hangingPunct="1">
              <a:spcAft>
                <a:spcPts val="0"/>
              </a:spcAft>
              <a:buNone/>
              <a:defRPr/>
            </a:pPr>
            <a:endParaRPr lang="en-US" b="1" dirty="0">
              <a:solidFill>
                <a:schemeClr val="tx2"/>
              </a:solidFill>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1800225" cy="206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Credits   ̶ Sources of Information</a:t>
            </a:r>
            <a:endParaRPr lang="en-US" dirty="0"/>
          </a:p>
        </p:txBody>
      </p:sp>
      <p:sp>
        <p:nvSpPr>
          <p:cNvPr id="20482" name="Content Placeholder 2"/>
          <p:cNvSpPr>
            <a:spLocks noGrp="1"/>
          </p:cNvSpPr>
          <p:nvPr>
            <p:ph idx="1"/>
          </p:nvPr>
        </p:nvSpPr>
        <p:spPr>
          <a:xfrm>
            <a:off x="457200" y="1600200"/>
            <a:ext cx="7772400" cy="4800600"/>
          </a:xfrm>
        </p:spPr>
        <p:txBody>
          <a:bodyPr/>
          <a:lstStyle/>
          <a:p>
            <a:pPr eaLnBrk="1" hangingPunct="1">
              <a:lnSpc>
                <a:spcPct val="80000"/>
              </a:lnSpc>
            </a:pPr>
            <a:r>
              <a:rPr lang="en-US" sz="2000" dirty="0" smtClean="0">
                <a:cs typeface="Times New Roman" pitchFamily="18" charset="0"/>
              </a:rPr>
              <a:t>Cal/OSHA</a:t>
            </a:r>
          </a:p>
          <a:p>
            <a:pPr eaLnBrk="1" hangingPunct="1">
              <a:lnSpc>
                <a:spcPct val="80000"/>
              </a:lnSpc>
            </a:pPr>
            <a:r>
              <a:rPr lang="en-US" sz="2000" dirty="0" smtClean="0"/>
              <a:t>Worker Occupational Safety and Health Training Program, The Commission on Health and Safety and Workers' Compensation, California, Department of Industrial Relations</a:t>
            </a:r>
          </a:p>
          <a:p>
            <a:pPr eaLnBrk="1" hangingPunct="1">
              <a:lnSpc>
                <a:spcPct val="80000"/>
              </a:lnSpc>
            </a:pPr>
            <a:r>
              <a:rPr lang="en-US" sz="2000" dirty="0" smtClean="0"/>
              <a:t>The Center for Construction Research and Training (CPWR)</a:t>
            </a:r>
          </a:p>
          <a:p>
            <a:pPr eaLnBrk="1" hangingPunct="1">
              <a:lnSpc>
                <a:spcPct val="80000"/>
              </a:lnSpc>
            </a:pPr>
            <a:r>
              <a:rPr lang="en-US" sz="2000" dirty="0" smtClean="0">
                <a:cs typeface="Times New Roman" pitchFamily="18" charset="0"/>
              </a:rPr>
              <a:t>U.S. Bureau of Labor Statistics, 2003-2009 Survey of Occupational Injuries and Illnesses and Current Population Survey (Calculations by the CPWR Data Center.)</a:t>
            </a:r>
          </a:p>
          <a:p>
            <a:pPr eaLnBrk="1" hangingPunct="1">
              <a:lnSpc>
                <a:spcPct val="80000"/>
              </a:lnSpc>
            </a:pPr>
            <a:r>
              <a:rPr lang="en-US" sz="2000" dirty="0" smtClean="0"/>
              <a:t>NIOSH</a:t>
            </a:r>
          </a:p>
          <a:p>
            <a:pPr eaLnBrk="1" hangingPunct="1">
              <a:lnSpc>
                <a:spcPct val="80000"/>
              </a:lnSpc>
            </a:pPr>
            <a:r>
              <a:rPr lang="en-US" sz="2000" dirty="0" smtClean="0"/>
              <a:t>eLCOSH Images</a:t>
            </a:r>
            <a:endParaRPr lang="en-US" sz="1900" dirty="0" smtClean="0"/>
          </a:p>
          <a:p>
            <a:pPr eaLnBrk="1" hangingPunct="1">
              <a:lnSpc>
                <a:spcPct val="80000"/>
              </a:lnSpc>
            </a:pPr>
            <a:r>
              <a:rPr lang="en-US" sz="1900" dirty="0" smtClean="0"/>
              <a:t>Oregon OSHA Online Course 1201: Introduction to Ergonomics </a:t>
            </a:r>
          </a:p>
          <a:p>
            <a:pPr eaLnBrk="1" hangingPunct="1">
              <a:lnSpc>
                <a:spcPct val="80000"/>
              </a:lnSpc>
            </a:pPr>
            <a:r>
              <a:rPr lang="en-US" sz="1900" dirty="0" smtClean="0"/>
              <a:t>Washington OSHA (WISHA)</a:t>
            </a:r>
          </a:p>
          <a:p>
            <a:pPr eaLnBrk="1" hangingPunct="1">
              <a:lnSpc>
                <a:spcPct val="80000"/>
              </a:lnSpc>
            </a:pPr>
            <a:r>
              <a:rPr lang="en-US" sz="1900" dirty="0" smtClean="0"/>
              <a:t>Liberty Mutual, Workplace Safety Index, 2011</a:t>
            </a:r>
          </a:p>
          <a:p>
            <a:pPr eaLnBrk="1" hangingPunct="1">
              <a:lnSpc>
                <a:spcPct val="80000"/>
              </a:lnSpc>
            </a:pPr>
            <a:r>
              <a:rPr lang="en-US" sz="1900" dirty="0" smtClean="0"/>
              <a:t>Canadian Centre for Occupational Health and Safety (CCOHS)</a:t>
            </a:r>
          </a:p>
          <a:p>
            <a:pPr eaLnBrk="1" hangingPunct="1">
              <a:lnSpc>
                <a:spcPct val="80000"/>
              </a:lnSpc>
            </a:pPr>
            <a:endParaRPr lang="en-US" sz="1900" dirty="0" smtClean="0"/>
          </a:p>
          <a:p>
            <a:pPr eaLnBrk="1" hangingPunct="1">
              <a:lnSpc>
                <a:spcPct val="80000"/>
              </a:lnSpc>
            </a:pPr>
            <a:endParaRPr lang="en-US" sz="1900" dirty="0" smtClean="0"/>
          </a:p>
          <a:p>
            <a:pPr eaLnBrk="1" hangingPunct="1">
              <a:lnSpc>
                <a:spcPct val="80000"/>
              </a:lnSpc>
            </a:pPr>
            <a:endParaRPr lang="en-US" sz="19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Tools</a:t>
            </a:r>
            <a:endParaRPr lang="en-US" dirty="0"/>
          </a:p>
        </p:txBody>
      </p:sp>
      <p:sp>
        <p:nvSpPr>
          <p:cNvPr id="3" name="Content Placeholder 2"/>
          <p:cNvSpPr>
            <a:spLocks noGrp="1"/>
          </p:cNvSpPr>
          <p:nvPr>
            <p:ph sz="half" idx="1"/>
          </p:nvPr>
        </p:nvSpPr>
        <p:spPr>
          <a:xfrm>
            <a:off x="457200" y="1536192"/>
            <a:ext cx="4343400" cy="4590288"/>
          </a:xfrm>
        </p:spPr>
        <p:txBody>
          <a:bodyPr/>
          <a:lstStyle/>
          <a:p>
            <a:pPr marL="114300" indent="0">
              <a:buNone/>
            </a:pPr>
            <a:r>
              <a:rPr lang="en-US" sz="2200" b="1" dirty="0" smtClean="0">
                <a:solidFill>
                  <a:schemeClr val="tx2"/>
                </a:solidFill>
              </a:rPr>
              <a:t>How should you select a power tool?</a:t>
            </a:r>
          </a:p>
          <a:p>
            <a:r>
              <a:rPr lang="en-US" sz="2200" dirty="0" smtClean="0"/>
              <a:t>It should have a long trigger.</a:t>
            </a:r>
          </a:p>
          <a:p>
            <a:r>
              <a:rPr lang="en-US" sz="2200" dirty="0" smtClean="0"/>
              <a:t>It should have low </a:t>
            </a:r>
            <a:r>
              <a:rPr lang="en-US" sz="2200" dirty="0"/>
              <a:t>vibration and noise levels. </a:t>
            </a:r>
            <a:endParaRPr lang="en-US" sz="2200" dirty="0" smtClean="0"/>
          </a:p>
          <a:p>
            <a:r>
              <a:rPr lang="en-US" sz="2200" dirty="0" smtClean="0"/>
              <a:t>It should be heavy </a:t>
            </a:r>
            <a:r>
              <a:rPr lang="en-US" sz="2200" dirty="0"/>
              <a:t>enough to do the job, </a:t>
            </a:r>
            <a:r>
              <a:rPr lang="en-US" sz="2200" dirty="0" smtClean="0"/>
              <a:t>but </a:t>
            </a:r>
            <a:r>
              <a:rPr lang="en-US" sz="2200" dirty="0"/>
              <a:t>not </a:t>
            </a:r>
            <a:r>
              <a:rPr lang="en-US" sz="2200" dirty="0" smtClean="0"/>
              <a:t>add </a:t>
            </a:r>
            <a:r>
              <a:rPr lang="en-US" sz="2200" dirty="0"/>
              <a:t>strain. </a:t>
            </a:r>
            <a:endParaRPr lang="en-US" sz="2200" dirty="0" smtClean="0"/>
          </a:p>
          <a:p>
            <a:pPr marL="114300" indent="0">
              <a:buNone/>
            </a:pPr>
            <a:endParaRPr lang="en-US" sz="2200" b="1" dirty="0" smtClean="0"/>
          </a:p>
          <a:p>
            <a:pPr marL="114300" indent="0">
              <a:buNone/>
            </a:pPr>
            <a:r>
              <a:rPr lang="en-US" sz="2200" b="1" dirty="0" smtClean="0"/>
              <a:t>Use </a:t>
            </a:r>
            <a:r>
              <a:rPr lang="en-US" sz="2200" b="1" dirty="0"/>
              <a:t>a power tool </a:t>
            </a:r>
            <a:r>
              <a:rPr lang="en-US" sz="2200" b="1" dirty="0" smtClean="0"/>
              <a:t>instead of a hand tool when </a:t>
            </a:r>
            <a:r>
              <a:rPr lang="en-US" sz="2200" b="1" dirty="0"/>
              <a:t>you can. </a:t>
            </a:r>
            <a:endParaRPr lang="en-US" sz="2200" b="1" dirty="0" smtClean="0"/>
          </a:p>
          <a:p>
            <a:pPr marL="114300" indent="0">
              <a:buNone/>
            </a:pPr>
            <a:endParaRPr lang="en-US" dirty="0"/>
          </a:p>
          <a:p>
            <a:pPr marL="114300" indent="0">
              <a:buNone/>
            </a:pPr>
            <a:endParaRPr lang="en-US" dirty="0" smtClean="0"/>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2438400" cy="300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7019370" cy="276999"/>
          </a:xfrm>
          <a:prstGeom prst="rect">
            <a:avLst/>
          </a:prstGeom>
        </p:spPr>
        <p:txBody>
          <a:bodyPr wrap="square">
            <a:spAutoFit/>
          </a:bodyPr>
          <a:lstStyle/>
          <a:p>
            <a:r>
              <a:rPr lang="en-US" sz="1200" dirty="0">
                <a:latin typeface="Arial" pitchFamily="34" charset="0"/>
                <a:cs typeface="Arial" pitchFamily="34" charset="0"/>
              </a:rPr>
              <a:t>Photo Source: </a:t>
            </a:r>
            <a:r>
              <a:rPr lang="en-US" sz="1200" dirty="0" smtClean="0">
                <a:latin typeface="Arial" pitchFamily="34" charset="0"/>
                <a:cs typeface="Arial" pitchFamily="34" charset="0"/>
              </a:rPr>
              <a:t>Ergonomics eTool: Solutions For Electrical Contractors, Federal OSHA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2283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Improved Work Methods</a:t>
            </a:r>
            <a:endParaRPr lang="en-US" dirty="0"/>
          </a:p>
        </p:txBody>
      </p:sp>
      <p:sp>
        <p:nvSpPr>
          <p:cNvPr id="3" name="Content Placeholder 2"/>
          <p:cNvSpPr>
            <a:spLocks noGrp="1"/>
          </p:cNvSpPr>
          <p:nvPr>
            <p:ph idx="1"/>
          </p:nvPr>
        </p:nvSpPr>
        <p:spPr>
          <a:xfrm>
            <a:off x="457200" y="1600200"/>
            <a:ext cx="7772400" cy="4876800"/>
          </a:xfrm>
        </p:spPr>
        <p:txBody>
          <a:bodyPr rtlCol="0">
            <a:normAutofit/>
          </a:bodyPr>
          <a:lstStyle/>
          <a:p>
            <a:pPr marL="114300" indent="0" eaLnBrk="1" fontAlgn="auto" hangingPunct="1">
              <a:spcAft>
                <a:spcPts val="0"/>
              </a:spcAft>
              <a:buNone/>
              <a:defRPr/>
            </a:pPr>
            <a:r>
              <a:rPr lang="en-US" b="1" dirty="0" smtClean="0">
                <a:solidFill>
                  <a:schemeClr val="tx2"/>
                </a:solidFill>
              </a:rPr>
              <a:t>How can the work be done differently to reduce risk factors at your job?</a:t>
            </a:r>
          </a:p>
          <a:p>
            <a:pPr eaLnBrk="1" fontAlgn="auto" hangingPunct="1">
              <a:spcAft>
                <a:spcPts val="0"/>
              </a:spcAft>
              <a:defRPr/>
            </a:pPr>
            <a:r>
              <a:rPr lang="en-US" dirty="0" smtClean="0"/>
              <a:t>Use platforms, lifts and forklifts</a:t>
            </a:r>
          </a:p>
          <a:p>
            <a:pPr eaLnBrk="1" fontAlgn="auto" hangingPunct="1">
              <a:spcAft>
                <a:spcPts val="0"/>
              </a:spcAft>
              <a:defRPr/>
            </a:pPr>
            <a:r>
              <a:rPr lang="en-US" dirty="0" smtClean="0"/>
              <a:t>Use hoists or chain falls</a:t>
            </a:r>
          </a:p>
          <a:p>
            <a:pPr eaLnBrk="1" fontAlgn="auto" hangingPunct="1">
              <a:spcAft>
                <a:spcPts val="0"/>
              </a:spcAft>
              <a:defRPr/>
            </a:pPr>
            <a:r>
              <a:rPr lang="en-US" dirty="0" smtClean="0"/>
              <a:t>Use carts and dollies</a:t>
            </a:r>
          </a:p>
          <a:p>
            <a:pPr eaLnBrk="1" fontAlgn="auto" hangingPunct="1">
              <a:spcAft>
                <a:spcPts val="0"/>
              </a:spcAft>
              <a:defRPr/>
            </a:pPr>
            <a:r>
              <a:rPr lang="en-US" dirty="0" smtClean="0"/>
              <a:t>Make smaller loads</a:t>
            </a:r>
          </a:p>
          <a:p>
            <a:pPr eaLnBrk="1" fontAlgn="auto" hangingPunct="1">
              <a:spcAft>
                <a:spcPts val="0"/>
              </a:spcAft>
              <a:defRPr/>
            </a:pPr>
            <a:r>
              <a:rPr lang="en-US" dirty="0" smtClean="0"/>
              <a:t>Use power tool instead of hand tools</a:t>
            </a:r>
          </a:p>
          <a:p>
            <a:pPr marL="114300" indent="0" eaLnBrk="1" fontAlgn="auto" hangingPunct="1">
              <a:spcAft>
                <a:spcPts val="0"/>
              </a:spcAft>
              <a:buNone/>
              <a:defRPr/>
            </a:pPr>
            <a:endParaRPr lang="en-US" b="1" dirty="0" smtClean="0"/>
          </a:p>
          <a:p>
            <a:pPr marL="114300" indent="0" eaLnBrk="1" fontAlgn="auto" hangingPunct="1">
              <a:spcAft>
                <a:spcPts val="0"/>
              </a:spcAft>
              <a:buNone/>
              <a:defRPr/>
            </a:pPr>
            <a:endParaRPr lang="en-US" b="1" dirty="0"/>
          </a:p>
          <a:p>
            <a:pPr marL="114300" indent="0" eaLnBrk="1" fontAlgn="auto" hangingPunct="1">
              <a:spcAft>
                <a:spcPts val="0"/>
              </a:spcAft>
              <a:buNone/>
              <a:defRPr/>
            </a:pPr>
            <a:endParaRPr lang="en-US" b="1" dirty="0" smtClean="0"/>
          </a:p>
          <a:p>
            <a:pPr marL="114300" indent="0" eaLnBrk="1" fontAlgn="auto" hangingPunct="1">
              <a:spcAft>
                <a:spcPts val="0"/>
              </a:spcAft>
              <a:buNone/>
              <a:defRPr/>
            </a:pPr>
            <a:endParaRPr lang="en-US" b="1" dirty="0"/>
          </a:p>
          <a:p>
            <a:pPr marL="114300" indent="0" eaLnBrk="1" fontAlgn="auto" hangingPunct="1">
              <a:spcAft>
                <a:spcPts val="0"/>
              </a:spcAft>
              <a:buNone/>
              <a:defRPr/>
            </a:pPr>
            <a:r>
              <a:rPr lang="en-US" b="1" dirty="0" smtClean="0"/>
              <a:t>                                                                           </a:t>
            </a:r>
            <a:r>
              <a:rPr lang="en-US" sz="1200" dirty="0" smtClean="0"/>
              <a:t>Power vacuum lifter avoids manual lifting</a:t>
            </a:r>
            <a:endParaRPr lang="en-US"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3124200"/>
            <a:ext cx="26003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715" y="6540500"/>
            <a:ext cx="3176588"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Better Planning and  Organization</a:t>
            </a:r>
            <a:endParaRPr lang="en-US" dirty="0"/>
          </a:p>
        </p:txBody>
      </p:sp>
      <p:sp>
        <p:nvSpPr>
          <p:cNvPr id="4" name="Content Placeholder 3"/>
          <p:cNvSpPr>
            <a:spLocks noGrp="1"/>
          </p:cNvSpPr>
          <p:nvPr>
            <p:ph idx="1"/>
          </p:nvPr>
        </p:nvSpPr>
        <p:spPr>
          <a:xfrm>
            <a:off x="457200" y="1676400"/>
            <a:ext cx="7620000" cy="4800600"/>
          </a:xfrm>
        </p:spPr>
        <p:txBody>
          <a:bodyPr/>
          <a:lstStyle/>
          <a:p>
            <a:pPr marL="114300" indent="0">
              <a:buNone/>
            </a:pPr>
            <a:r>
              <a:rPr lang="en-US" b="1" dirty="0" smtClean="0">
                <a:solidFill>
                  <a:schemeClr val="tx2"/>
                </a:solidFill>
              </a:rPr>
              <a:t>How can risk factors be reduced by better planning and organization?</a:t>
            </a:r>
          </a:p>
          <a:p>
            <a:r>
              <a:rPr lang="en-US" dirty="0" smtClean="0"/>
              <a:t>Plan the work ahead of time </a:t>
            </a:r>
          </a:p>
          <a:p>
            <a:r>
              <a:rPr lang="en-US" dirty="0" smtClean="0"/>
              <a:t>Deliver materials close to where they will be used</a:t>
            </a:r>
          </a:p>
          <a:p>
            <a:r>
              <a:rPr lang="en-US" dirty="0"/>
              <a:t>Have proper equipment at the job </a:t>
            </a:r>
            <a:r>
              <a:rPr lang="en-US" dirty="0" smtClean="0"/>
              <a:t>site</a:t>
            </a:r>
          </a:p>
          <a:p>
            <a:r>
              <a:rPr lang="en-US" dirty="0"/>
              <a:t>M</a:t>
            </a:r>
            <a:r>
              <a:rPr lang="en-US" dirty="0" smtClean="0"/>
              <a:t>inimize bending, reaching </a:t>
            </a:r>
            <a:r>
              <a:rPr lang="en-US" dirty="0"/>
              <a:t>or </a:t>
            </a:r>
            <a:r>
              <a:rPr lang="en-US" dirty="0" smtClean="0"/>
              <a:t>twisting – </a:t>
            </a:r>
            <a:r>
              <a:rPr lang="en-US" dirty="0"/>
              <a:t>work </a:t>
            </a:r>
            <a:r>
              <a:rPr lang="en-US" dirty="0" smtClean="0"/>
              <a:t>at waist level whenever possible</a:t>
            </a:r>
          </a:p>
          <a:p>
            <a:r>
              <a:rPr lang="en-US" dirty="0" smtClean="0"/>
              <a:t>Use the buddy system – get help</a:t>
            </a:r>
          </a:p>
          <a:p>
            <a:endParaRPr lang="en-US" b="1" dirty="0" smtClean="0"/>
          </a:p>
          <a:p>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Training</a:t>
            </a:r>
            <a:endParaRPr lang="en-US" dirty="0"/>
          </a:p>
        </p:txBody>
      </p:sp>
      <p:sp>
        <p:nvSpPr>
          <p:cNvPr id="3" name="Content Placeholder 2"/>
          <p:cNvSpPr>
            <a:spLocks noGrp="1"/>
          </p:cNvSpPr>
          <p:nvPr>
            <p:ph idx="1"/>
          </p:nvPr>
        </p:nvSpPr>
        <p:spPr>
          <a:xfrm>
            <a:off x="457200" y="1371600"/>
            <a:ext cx="7620000" cy="4800600"/>
          </a:xfrm>
        </p:spPr>
        <p:txBody>
          <a:bodyPr>
            <a:normAutofit/>
          </a:bodyPr>
          <a:lstStyle/>
          <a:p>
            <a:pPr marL="400050" indent="-285750" eaLnBrk="1" hangingPunct="1">
              <a:buFont typeface="Arial" charset="0"/>
              <a:buNone/>
            </a:pPr>
            <a:r>
              <a:rPr lang="en-US" b="1" dirty="0" smtClean="0">
                <a:solidFill>
                  <a:schemeClr val="tx2"/>
                </a:solidFill>
              </a:rPr>
              <a:t>What should training include?</a:t>
            </a:r>
          </a:p>
          <a:p>
            <a:pPr marL="400050" indent="-285750" eaLnBrk="1" hangingPunct="1"/>
            <a:r>
              <a:rPr lang="en-US" dirty="0" smtClean="0"/>
              <a:t>Risk factors</a:t>
            </a:r>
          </a:p>
          <a:p>
            <a:pPr marL="400050" indent="-285750" eaLnBrk="1" hangingPunct="1"/>
            <a:r>
              <a:rPr lang="en-US" dirty="0" smtClean="0"/>
              <a:t>Symptoms of MSDs </a:t>
            </a:r>
          </a:p>
          <a:p>
            <a:pPr marL="400050" indent="-285750" eaLnBrk="1" hangingPunct="1"/>
            <a:r>
              <a:rPr lang="en-US" dirty="0" smtClean="0"/>
              <a:t>Impact of MSDs on workers’ lives</a:t>
            </a:r>
          </a:p>
          <a:p>
            <a:pPr marL="400050" indent="-285750" eaLnBrk="1" hangingPunct="1"/>
            <a:r>
              <a:rPr lang="en-US" dirty="0" smtClean="0"/>
              <a:t>Solutions</a:t>
            </a:r>
          </a:p>
          <a:p>
            <a:pPr marL="115888" indent="-1588" eaLnBrk="1" hangingPunct="1">
              <a:buNone/>
            </a:pPr>
            <a:endParaRPr lang="en-US" b="1" dirty="0" smtClean="0">
              <a:solidFill>
                <a:schemeClr val="tx2"/>
              </a:solidFill>
            </a:endParaRPr>
          </a:p>
          <a:p>
            <a:pPr marL="115888" indent="-1588" eaLnBrk="1" hangingPunct="1">
              <a:buNone/>
            </a:pPr>
            <a:r>
              <a:rPr lang="en-US" b="1" dirty="0" smtClean="0">
                <a:solidFill>
                  <a:schemeClr val="tx2"/>
                </a:solidFill>
              </a:rPr>
              <a:t>What </a:t>
            </a:r>
            <a:r>
              <a:rPr lang="en-US" b="1" dirty="0">
                <a:solidFill>
                  <a:schemeClr val="tx2"/>
                </a:solidFill>
              </a:rPr>
              <a:t>training have you </a:t>
            </a:r>
            <a:endParaRPr lang="en-US" b="1" dirty="0" smtClean="0">
              <a:solidFill>
                <a:schemeClr val="tx2"/>
              </a:solidFill>
            </a:endParaRPr>
          </a:p>
          <a:p>
            <a:pPr marL="115888" indent="-1588" eaLnBrk="1" hangingPunct="1">
              <a:buNone/>
            </a:pPr>
            <a:r>
              <a:rPr lang="en-US" b="1" dirty="0" smtClean="0">
                <a:solidFill>
                  <a:schemeClr val="tx2"/>
                </a:solidFill>
              </a:rPr>
              <a:t>received about MSDs or </a:t>
            </a:r>
          </a:p>
          <a:p>
            <a:pPr marL="115888" indent="-1588" eaLnBrk="1" hangingPunct="1">
              <a:buNone/>
            </a:pPr>
            <a:r>
              <a:rPr lang="en-US" b="1" dirty="0" smtClean="0">
                <a:solidFill>
                  <a:schemeClr val="tx2"/>
                </a:solidFill>
              </a:rPr>
              <a:t>ergonomics? </a:t>
            </a:r>
            <a:endParaRPr lang="en-US" dirty="0">
              <a:solidFill>
                <a:schemeClr val="tx2"/>
              </a:solidFill>
            </a:endParaRPr>
          </a:p>
          <a:p>
            <a:pPr marL="400050" indent="-285750" eaLnBrk="1" hangingPunct="1">
              <a:buFont typeface="Arial" charset="0"/>
              <a:buNone/>
            </a:pPr>
            <a:endParaRPr lang="en-US" dirty="0" smtClean="0"/>
          </a:p>
        </p:txBody>
      </p:sp>
      <p:sp>
        <p:nvSpPr>
          <p:cNvPr id="6" name="Rectangle 5"/>
          <p:cNvSpPr/>
          <p:nvPr/>
        </p:nvSpPr>
        <p:spPr>
          <a:xfrm>
            <a:off x="0" y="6581000"/>
            <a:ext cx="6994864" cy="276999"/>
          </a:xfrm>
          <a:prstGeom prst="rect">
            <a:avLst/>
          </a:prstGeom>
        </p:spPr>
        <p:txBody>
          <a:bodyPr wrap="square">
            <a:spAutoFit/>
          </a:bodyPr>
          <a:lstStyle/>
          <a:p>
            <a:r>
              <a:rPr lang="en-US" sz="1200" dirty="0" smtClean="0">
                <a:latin typeface="Arial" pitchFamily="34" charset="0"/>
                <a:cs typeface="Arial" pitchFamily="34" charset="0"/>
              </a:rPr>
              <a:t>Photo Credit: Debra Chaplan, State Building &amp; Construction Trades of California</a:t>
            </a:r>
            <a:endParaRPr lang="en-US" sz="1200" dirty="0">
              <a:latin typeface="Arial" pitchFamily="34" charset="0"/>
              <a:cs typeface="Arial" pitchFamily="34" charset="0"/>
            </a:endParaRPr>
          </a:p>
        </p:txBody>
      </p:sp>
      <p:sp>
        <p:nvSpPr>
          <p:cNvPr id="4" name="AutoShape 4" descr="imap://easkari@mail.berkeley.edu:993/fetch%3EUID%3E/INBOX%3E88867?part=1.3&amp;type=image/jpeg&amp;filename=110_101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186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3363897"/>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Stretching</a:t>
            </a:r>
            <a:endParaRPr lang="en-US" dirty="0"/>
          </a:p>
        </p:txBody>
      </p:sp>
      <p:sp>
        <p:nvSpPr>
          <p:cNvPr id="3" name="Content Placeholder 2"/>
          <p:cNvSpPr>
            <a:spLocks noGrp="1"/>
          </p:cNvSpPr>
          <p:nvPr>
            <p:ph idx="1"/>
          </p:nvPr>
        </p:nvSpPr>
        <p:spPr>
          <a:xfrm>
            <a:off x="457200" y="1524000"/>
            <a:ext cx="7620000" cy="4876800"/>
          </a:xfrm>
        </p:spPr>
        <p:txBody>
          <a:bodyPr/>
          <a:lstStyle/>
          <a:p>
            <a:pPr marL="114300" indent="0" eaLnBrk="1" hangingPunct="1">
              <a:buFont typeface="Arial" charset="0"/>
              <a:buNone/>
            </a:pPr>
            <a:r>
              <a:rPr lang="en-US" b="1" dirty="0" smtClean="0">
                <a:solidFill>
                  <a:schemeClr val="tx2"/>
                </a:solidFill>
              </a:rPr>
              <a:t>How many of you have participated in a worksite stretch and flex program? What are the pros and cons?</a:t>
            </a:r>
          </a:p>
          <a:p>
            <a:pPr marL="114300" indent="0" eaLnBrk="1" hangingPunct="1">
              <a:buFont typeface="Arial" charset="0"/>
              <a:buNone/>
            </a:pPr>
            <a:endParaRPr lang="en-US" b="1" dirty="0" smtClean="0">
              <a:solidFill>
                <a:schemeClr val="tx2"/>
              </a:solidFill>
            </a:endParaRPr>
          </a:p>
          <a:p>
            <a:pPr marL="114300" indent="0" eaLnBrk="1" hangingPunct="1">
              <a:buFont typeface="Arial" charset="0"/>
              <a:buNone/>
            </a:pPr>
            <a:r>
              <a:rPr lang="en-US" dirty="0" smtClean="0"/>
              <a:t>					</a:t>
            </a:r>
            <a:endParaRPr lang="en-US" dirty="0" smtClean="0">
              <a:solidFill>
                <a:schemeClr val="tx2"/>
              </a:solidFill>
            </a:endParaRPr>
          </a:p>
        </p:txBody>
      </p:sp>
      <p:pic>
        <p:nvPicPr>
          <p:cNvPr id="158723" name="Picture 2" descr="http://depts.washington.edu/renovate/images/stretchflex.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2971800"/>
            <a:ext cx="3810000"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0" y="6568743"/>
            <a:ext cx="5105400" cy="276999"/>
          </a:xfrm>
          <a:prstGeom prst="rect">
            <a:avLst/>
          </a:prstGeom>
        </p:spPr>
        <p:txBody>
          <a:bodyPr wrap="square">
            <a:spAutoFit/>
          </a:bodyPr>
          <a:lstStyle/>
          <a:p>
            <a:r>
              <a:rPr lang="en-US" sz="1200" dirty="0" smtClean="0">
                <a:latin typeface="Arial" pitchFamily="34" charset="0"/>
                <a:cs typeface="Arial" pitchFamily="34" charset="0"/>
              </a:rPr>
              <a:t>Photo Source: University of Washington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dirty="0"/>
              <a:t>The National Institute for Occupational Safety and Health (NIOSH) recommends that employers </a:t>
            </a:r>
            <a:r>
              <a:rPr lang="en-US" b="1" i="1" dirty="0">
                <a:solidFill>
                  <a:schemeClr val="accent1">
                    <a:lumMod val="75000"/>
                  </a:schemeClr>
                </a:solidFill>
              </a:rPr>
              <a:t>not</a:t>
            </a:r>
            <a:r>
              <a:rPr lang="en-US" dirty="0"/>
              <a:t> rely on back belts to protect workers</a:t>
            </a:r>
            <a:r>
              <a:rPr lang="en-US" dirty="0" smtClean="0"/>
              <a:t>.</a:t>
            </a:r>
          </a:p>
          <a:p>
            <a:pPr marL="114300" indent="0" eaLnBrk="1" fontAlgn="auto" hangingPunct="1">
              <a:spcAft>
                <a:spcPts val="0"/>
              </a:spcAft>
              <a:buFont typeface="Arial" pitchFamily="34" charset="0"/>
              <a:buNone/>
              <a:defRPr/>
            </a:pPr>
            <a:endParaRPr lang="en-US" sz="1200" b="1" dirty="0" smtClean="0">
              <a:solidFill>
                <a:schemeClr val="accent1">
                  <a:lumMod val="75000"/>
                </a:schemeClr>
              </a:solidFill>
            </a:endParaRPr>
          </a:p>
          <a:p>
            <a:pPr marL="114300" indent="0" eaLnBrk="1" fontAlgn="auto" hangingPunct="1">
              <a:spcAft>
                <a:spcPts val="0"/>
              </a:spcAft>
              <a:buFont typeface="Arial" pitchFamily="34" charset="0"/>
              <a:buNone/>
              <a:defRPr/>
            </a:pPr>
            <a:r>
              <a:rPr lang="en-US" b="1" dirty="0" smtClean="0">
                <a:solidFill>
                  <a:schemeClr val="accent1">
                    <a:lumMod val="75000"/>
                  </a:schemeClr>
                </a:solidFill>
              </a:rPr>
              <a:t>What are some examples of PPEs that can help reduce MSDs?</a:t>
            </a:r>
          </a:p>
          <a:p>
            <a:pPr eaLnBrk="1" fontAlgn="auto" hangingPunct="1">
              <a:spcAft>
                <a:spcPts val="0"/>
              </a:spcAft>
              <a:buFont typeface="Arial" pitchFamily="34" charset="0"/>
              <a:buChar char="•"/>
              <a:defRPr/>
            </a:pPr>
            <a:r>
              <a:rPr lang="en-US" dirty="0" smtClean="0"/>
              <a:t>Shoulder pads</a:t>
            </a:r>
          </a:p>
          <a:p>
            <a:pPr eaLnBrk="1" fontAlgn="auto" hangingPunct="1">
              <a:spcAft>
                <a:spcPts val="0"/>
              </a:spcAft>
              <a:buFont typeface="Arial" pitchFamily="34" charset="0"/>
              <a:buChar char="•"/>
              <a:defRPr/>
            </a:pPr>
            <a:r>
              <a:rPr lang="en-US" dirty="0" smtClean="0"/>
              <a:t>Knee pads </a:t>
            </a:r>
          </a:p>
          <a:p>
            <a:pPr eaLnBrk="1" fontAlgn="auto" hangingPunct="1">
              <a:spcAft>
                <a:spcPts val="0"/>
              </a:spcAft>
              <a:buFont typeface="Arial" pitchFamily="34" charset="0"/>
              <a:buChar char="•"/>
              <a:defRPr/>
            </a:pPr>
            <a:r>
              <a:rPr lang="en-US" dirty="0" smtClean="0"/>
              <a:t>Vibration reducing gloves</a:t>
            </a: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sz="4000" dirty="0" smtClean="0"/>
              <a:t/>
            </a:r>
            <a:br>
              <a:rPr lang="en-US" sz="4000" dirty="0" smtClean="0"/>
            </a:br>
            <a:r>
              <a:rPr lang="en-US" dirty="0" smtClean="0"/>
              <a:t>Solution: Personal Protective Equipment </a:t>
            </a:r>
            <a:r>
              <a:rPr lang="en-US" dirty="0"/>
              <a:t>(PPE)</a:t>
            </a:r>
            <a:br>
              <a:rPr lang="en-US" dirty="0"/>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57600"/>
            <a:ext cx="15906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Solutions</a:t>
            </a:r>
            <a:endParaRPr lang="en-US" dirty="0"/>
          </a:p>
        </p:txBody>
      </p:sp>
      <p:sp>
        <p:nvSpPr>
          <p:cNvPr id="3" name="Content Placeholder 2"/>
          <p:cNvSpPr>
            <a:spLocks noGrp="1"/>
          </p:cNvSpPr>
          <p:nvPr>
            <p:ph idx="1"/>
          </p:nvPr>
        </p:nvSpPr>
        <p:spPr/>
        <p:txBody>
          <a:bodyPr/>
          <a:lstStyle/>
          <a:p>
            <a:pPr marL="114300" indent="0">
              <a:buNone/>
            </a:pPr>
            <a:r>
              <a:rPr lang="en-US" b="1" dirty="0" smtClean="0">
                <a:solidFill>
                  <a:schemeClr val="tx2"/>
                </a:solidFill>
              </a:rPr>
              <a:t>What </a:t>
            </a:r>
            <a:r>
              <a:rPr lang="en-US" b="1" dirty="0">
                <a:solidFill>
                  <a:schemeClr val="tx2"/>
                </a:solidFill>
              </a:rPr>
              <a:t>a</a:t>
            </a:r>
            <a:r>
              <a:rPr lang="en-US" b="1" dirty="0" smtClean="0">
                <a:solidFill>
                  <a:schemeClr val="tx2"/>
                </a:solidFill>
              </a:rPr>
              <a:t>re some </a:t>
            </a:r>
            <a:r>
              <a:rPr lang="en-US" b="1" dirty="0">
                <a:solidFill>
                  <a:schemeClr val="tx2"/>
                </a:solidFill>
              </a:rPr>
              <a:t>c</a:t>
            </a:r>
            <a:r>
              <a:rPr lang="en-US" b="1" dirty="0" smtClean="0">
                <a:solidFill>
                  <a:schemeClr val="tx2"/>
                </a:solidFill>
              </a:rPr>
              <a:t>hallenges </a:t>
            </a:r>
            <a:r>
              <a:rPr lang="en-US" b="1" dirty="0">
                <a:solidFill>
                  <a:schemeClr val="tx2"/>
                </a:solidFill>
              </a:rPr>
              <a:t>i</a:t>
            </a:r>
            <a:r>
              <a:rPr lang="en-US" b="1" dirty="0" smtClean="0">
                <a:solidFill>
                  <a:schemeClr val="tx2"/>
                </a:solidFill>
              </a:rPr>
              <a:t>mplementing solutions?</a:t>
            </a:r>
          </a:p>
          <a:p>
            <a:r>
              <a:rPr lang="en-US" dirty="0" smtClean="0"/>
              <a:t>Costs too much</a:t>
            </a:r>
          </a:p>
          <a:p>
            <a:r>
              <a:rPr lang="en-US" dirty="0" smtClean="0"/>
              <a:t>Slows down production</a:t>
            </a:r>
          </a:p>
          <a:p>
            <a:r>
              <a:rPr lang="en-US" dirty="0" smtClean="0"/>
              <a:t>Equipment not available</a:t>
            </a:r>
          </a:p>
          <a:p>
            <a:r>
              <a:rPr lang="en-US" dirty="0" smtClean="0"/>
              <a:t>Change isn’t easy</a:t>
            </a:r>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2971800"/>
            <a:ext cx="1809750" cy="24098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85800" y="4458295"/>
            <a:ext cx="35052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Preventing MSD hazards is less</a:t>
            </a:r>
          </a:p>
          <a:p>
            <a:r>
              <a:rPr lang="en-US" b="1" dirty="0"/>
              <a:t>expensive and more effective than</a:t>
            </a:r>
          </a:p>
          <a:p>
            <a:r>
              <a:rPr lang="en-US" b="1" dirty="0"/>
              <a:t>trying to control them later.</a:t>
            </a:r>
          </a:p>
        </p:txBody>
      </p:sp>
    </p:spTree>
    <p:extLst>
      <p:ext uri="{BB962C8B-B14F-4D97-AF65-F5344CB8AC3E}">
        <p14:creationId xmlns:p14="http://schemas.microsoft.com/office/powerpoint/2010/main" val="245534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Activity </a:t>
            </a:r>
            <a:r>
              <a:rPr lang="en-US" smtClean="0"/>
              <a:t>- Solutions</a:t>
            </a:r>
            <a:endParaRPr lang="en-US" dirty="0"/>
          </a:p>
        </p:txBody>
      </p:sp>
      <p:sp>
        <p:nvSpPr>
          <p:cNvPr id="162818" name="Content Placeholder 2"/>
          <p:cNvSpPr>
            <a:spLocks noGrp="1"/>
          </p:cNvSpPr>
          <p:nvPr>
            <p:ph idx="1"/>
          </p:nvPr>
        </p:nvSpPr>
        <p:spPr>
          <a:xfrm>
            <a:off x="457200" y="1524000"/>
            <a:ext cx="7620000" cy="4800600"/>
          </a:xfrm>
        </p:spPr>
        <p:txBody>
          <a:bodyPr/>
          <a:lstStyle/>
          <a:p>
            <a:pPr eaLnBrk="1" hangingPunct="1"/>
            <a:r>
              <a:rPr lang="en-US" dirty="0" smtClean="0"/>
              <a:t>Break into small groups.</a:t>
            </a:r>
          </a:p>
          <a:p>
            <a:pPr eaLnBrk="1" hangingPunct="1"/>
            <a:r>
              <a:rPr lang="en-US" dirty="0" smtClean="0"/>
              <a:t>View construction photo.  </a:t>
            </a:r>
          </a:p>
          <a:p>
            <a:pPr eaLnBrk="1" hangingPunct="1"/>
            <a:r>
              <a:rPr lang="en-US" dirty="0" smtClean="0"/>
              <a:t>Complete Construction Solutions </a:t>
            </a:r>
            <a:r>
              <a:rPr lang="en-US" dirty="0"/>
              <a:t>W</a:t>
            </a:r>
            <a:r>
              <a:rPr lang="en-US" dirty="0" smtClean="0"/>
              <a:t>orksheet: </a:t>
            </a:r>
          </a:p>
          <a:p>
            <a:pPr lvl="1" eaLnBrk="1" hangingPunct="1"/>
            <a:r>
              <a:rPr lang="en-US" dirty="0" smtClean="0"/>
              <a:t>Identify risk factors</a:t>
            </a:r>
          </a:p>
          <a:p>
            <a:pPr lvl="1" eaLnBrk="1" hangingPunct="1"/>
            <a:r>
              <a:rPr lang="en-US" dirty="0" smtClean="0"/>
              <a:t>Identify solutions</a:t>
            </a:r>
          </a:p>
          <a:p>
            <a:pPr lvl="2" eaLnBrk="1" hangingPunct="1"/>
            <a:r>
              <a:rPr lang="en-US" dirty="0" smtClean="0"/>
              <a:t>What changes can the worker make on his/her own?</a:t>
            </a:r>
          </a:p>
          <a:p>
            <a:pPr lvl="2" eaLnBrk="1" hangingPunct="1"/>
            <a:r>
              <a:rPr lang="en-US" dirty="0" smtClean="0"/>
              <a:t>What changes can a contractor make?</a:t>
            </a:r>
          </a:p>
          <a:p>
            <a:pPr lvl="2" eaLnBrk="1" hangingPunct="1"/>
            <a:r>
              <a:rPr lang="en-US" dirty="0" smtClean="0"/>
              <a:t>What can the union do?</a:t>
            </a:r>
          </a:p>
          <a:p>
            <a:pPr eaLnBrk="1" hangingPunct="1"/>
            <a:r>
              <a:rPr lang="en-US" dirty="0" smtClean="0"/>
              <a:t>Each small group reports back on their findings.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#1: Screeding</a:t>
            </a:r>
            <a:endParaRPr lang="en-US" dirty="0"/>
          </a:p>
        </p:txBody>
      </p:sp>
      <p:sp>
        <p:nvSpPr>
          <p:cNvPr id="6" name="Rectangle 5"/>
          <p:cNvSpPr/>
          <p:nvPr/>
        </p:nvSpPr>
        <p:spPr>
          <a:xfrm>
            <a:off x="1480" y="6581001"/>
            <a:ext cx="8456720" cy="276999"/>
          </a:xfrm>
          <a:prstGeom prst="rect">
            <a:avLst/>
          </a:prstGeom>
        </p:spPr>
        <p:txBody>
          <a:bodyPr wrap="square">
            <a:spAutoFit/>
          </a:bodyPr>
          <a:lstStyle/>
          <a:p>
            <a:r>
              <a:rPr lang="en-US" sz="1200" dirty="0" smtClean="0">
                <a:latin typeface="Arial" pitchFamily="34" charset="0"/>
                <a:cs typeface="Arial" pitchFamily="34" charset="0"/>
              </a:rPr>
              <a:t>Photo Credit: </a:t>
            </a:r>
            <a:r>
              <a:rPr lang="en-US" sz="1200" dirty="0">
                <a:latin typeface="Arial" pitchFamily="34" charset="0"/>
                <a:cs typeface="Arial" pitchFamily="34" charset="0"/>
              </a:rPr>
              <a:t>Cement Masons/Washington State Department of Labor and </a:t>
            </a:r>
            <a:r>
              <a:rPr lang="en-US" sz="1200" dirty="0" smtClean="0">
                <a:latin typeface="Arial" pitchFamily="34" charset="0"/>
                <a:cs typeface="Arial" pitchFamily="34" charset="0"/>
              </a:rPr>
              <a:t>Industries, elcoshimages.com </a:t>
            </a:r>
            <a:endParaRPr lang="en-US" sz="1200"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68" y="1371600"/>
            <a:ext cx="6968691" cy="464900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01638" y="304800"/>
            <a:ext cx="5029200" cy="1143000"/>
          </a:xfrm>
        </p:spPr>
        <p:txBody>
          <a:bodyPr/>
          <a:lstStyle/>
          <a:p>
            <a:pPr eaLnBrk="1" fontAlgn="auto" hangingPunct="1">
              <a:spcAft>
                <a:spcPts val="0"/>
              </a:spcAft>
              <a:defRPr/>
            </a:pPr>
            <a:r>
              <a:rPr lang="en-US" dirty="0" smtClean="0"/>
              <a:t>Screed Solutions</a:t>
            </a:r>
          </a:p>
        </p:txBody>
      </p:sp>
      <p:pic>
        <p:nvPicPr>
          <p:cNvPr id="166914" name="Picture 7" descr="lazerscreed"/>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28600" y="1524000"/>
            <a:ext cx="2667000" cy="2057400"/>
          </a:xfrm>
          <a:prstGeom prst="rect">
            <a:avLst/>
          </a:prstGeom>
          <a:ln>
            <a:noFill/>
          </a:ln>
          <a:effectLst>
            <a:outerShdw blurRad="292100" dist="139700" dir="2700000" algn="tl" rotWithShape="0">
              <a:srgbClr val="333333">
                <a:alpha val="65000"/>
              </a:srgbClr>
            </a:outerShdw>
          </a:effectLst>
        </p:spPr>
      </p:pic>
      <p:pic>
        <p:nvPicPr>
          <p:cNvPr id="166915" name="Picture 9" descr="rollerscre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2895600"/>
            <a:ext cx="2667000" cy="1998663"/>
          </a:xfrm>
          <a:prstGeom prst="rect">
            <a:avLst/>
          </a:prstGeom>
          <a:noFill/>
          <a:ln w="9525">
            <a:noFill/>
            <a:miter lim="800000"/>
            <a:headEnd/>
            <a:tailEnd/>
          </a:ln>
        </p:spPr>
      </p:pic>
      <p:pic>
        <p:nvPicPr>
          <p:cNvPr id="166916" name="Picture 10" descr="copperheadscree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264" y="4176139"/>
            <a:ext cx="2705470" cy="2148461"/>
          </a:xfrm>
          <a:prstGeom prst="rect">
            <a:avLst/>
          </a:prstGeom>
          <a:ln>
            <a:noFill/>
          </a:ln>
          <a:effectLst>
            <a:outerShdw blurRad="292100" dist="139700" dir="2700000" algn="tl" rotWithShape="0">
              <a:srgbClr val="333333">
                <a:alpha val="65000"/>
              </a:srgbClr>
            </a:outerShdw>
          </a:effectLst>
        </p:spPr>
      </p:pic>
      <p:sp>
        <p:nvSpPr>
          <p:cNvPr id="166917" name="Text Box 12"/>
          <p:cNvSpPr txBox="1">
            <a:spLocks noChangeArrowheads="1"/>
          </p:cNvSpPr>
          <p:nvPr/>
        </p:nvSpPr>
        <p:spPr bwMode="auto">
          <a:xfrm>
            <a:off x="2895600" y="1600200"/>
            <a:ext cx="2484438" cy="519113"/>
          </a:xfrm>
          <a:prstGeom prst="rect">
            <a:avLst/>
          </a:prstGeom>
          <a:noFill/>
          <a:ln w="9525">
            <a:noFill/>
            <a:miter lim="800000"/>
            <a:headEnd/>
            <a:tailEnd/>
          </a:ln>
        </p:spPr>
        <p:txBody>
          <a:bodyPr wrap="none">
            <a:spAutoFit/>
          </a:bodyPr>
          <a:lstStyle/>
          <a:p>
            <a:r>
              <a:rPr lang="en-US" sz="2800" dirty="0">
                <a:latin typeface="Tahoma" pitchFamily="34" charset="0"/>
              </a:rPr>
              <a:t>Manual Screed</a:t>
            </a:r>
          </a:p>
        </p:txBody>
      </p:sp>
      <p:sp>
        <p:nvSpPr>
          <p:cNvPr id="166918" name="Text Box 14"/>
          <p:cNvSpPr txBox="1">
            <a:spLocks noChangeArrowheads="1"/>
          </p:cNvSpPr>
          <p:nvPr/>
        </p:nvSpPr>
        <p:spPr bwMode="auto">
          <a:xfrm>
            <a:off x="6019800" y="3505200"/>
            <a:ext cx="2209800" cy="519113"/>
          </a:xfrm>
          <a:prstGeom prst="rect">
            <a:avLst/>
          </a:prstGeom>
          <a:noFill/>
          <a:ln w="9525">
            <a:noFill/>
            <a:miter lim="800000"/>
            <a:headEnd/>
            <a:tailEnd/>
          </a:ln>
        </p:spPr>
        <p:txBody>
          <a:bodyPr wrap="none">
            <a:spAutoFit/>
          </a:bodyPr>
          <a:lstStyle/>
          <a:p>
            <a:r>
              <a:rPr lang="en-US" sz="2800" dirty="0">
                <a:latin typeface="Tahoma" pitchFamily="34" charset="0"/>
              </a:rPr>
              <a:t>Roller screed</a:t>
            </a:r>
          </a:p>
        </p:txBody>
      </p:sp>
      <p:sp>
        <p:nvSpPr>
          <p:cNvPr id="166919" name="Text Box 15"/>
          <p:cNvSpPr txBox="1">
            <a:spLocks noChangeArrowheads="1"/>
          </p:cNvSpPr>
          <p:nvPr/>
        </p:nvSpPr>
        <p:spPr bwMode="auto">
          <a:xfrm>
            <a:off x="3003612" y="5207723"/>
            <a:ext cx="3270250" cy="519113"/>
          </a:xfrm>
          <a:prstGeom prst="rect">
            <a:avLst/>
          </a:prstGeom>
          <a:noFill/>
          <a:ln w="9525">
            <a:noFill/>
            <a:miter lim="800000"/>
            <a:headEnd/>
            <a:tailEnd/>
          </a:ln>
        </p:spPr>
        <p:txBody>
          <a:bodyPr wrap="none">
            <a:spAutoFit/>
          </a:bodyPr>
          <a:lstStyle/>
          <a:p>
            <a:r>
              <a:rPr lang="en-US" sz="2800" dirty="0">
                <a:latin typeface="Tahoma" pitchFamily="34" charset="0"/>
              </a:rPr>
              <a:t>Walk-behind screed</a:t>
            </a:r>
          </a:p>
        </p:txBody>
      </p:sp>
      <p:sp>
        <p:nvSpPr>
          <p:cNvPr id="2" name="Rectangle 1"/>
          <p:cNvSpPr/>
          <p:nvPr/>
        </p:nvSpPr>
        <p:spPr>
          <a:xfrm>
            <a:off x="11837" y="6581001"/>
            <a:ext cx="8458200" cy="276999"/>
          </a:xfrm>
          <a:prstGeom prst="rect">
            <a:avLst/>
          </a:prstGeom>
        </p:spPr>
        <p:txBody>
          <a:bodyPr wrap="square">
            <a:spAutoFit/>
          </a:bodyPr>
          <a:lstStyle/>
          <a:p>
            <a:r>
              <a:rPr lang="en-US" sz="1200" dirty="0" smtClean="0">
                <a:latin typeface="Arial" pitchFamily="34" charset="0"/>
                <a:cs typeface="Arial" pitchFamily="34" charset="0"/>
              </a:rPr>
              <a:t>Photo Source: Ergonomic </a:t>
            </a:r>
            <a:r>
              <a:rPr lang="en-US" sz="1200" dirty="0">
                <a:latin typeface="Arial" pitchFamily="34" charset="0"/>
                <a:cs typeface="Arial" pitchFamily="34" charset="0"/>
              </a:rPr>
              <a:t>Interventions in Construction: Evaluation, Diffusion, and </a:t>
            </a:r>
            <a:r>
              <a:rPr lang="en-US" sz="1200" dirty="0" smtClean="0">
                <a:latin typeface="Arial" pitchFamily="34" charset="0"/>
                <a:cs typeface="Arial" pitchFamily="34" charset="0"/>
              </a:rPr>
              <a:t>Adoption, Steve Hecker</a:t>
            </a:r>
            <a:endParaRPr lang="en-US" sz="1200"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Workshop Objectives</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dirty="0" smtClean="0"/>
              <a:t>After completing this workshop, you will be able to:</a:t>
            </a:r>
          </a:p>
          <a:p>
            <a:pPr eaLnBrk="1" fontAlgn="auto" hangingPunct="1">
              <a:spcAft>
                <a:spcPts val="0"/>
              </a:spcAft>
              <a:buFont typeface="Arial" pitchFamily="34" charset="0"/>
              <a:buChar char="•"/>
              <a:defRPr/>
            </a:pPr>
            <a:r>
              <a:rPr lang="en-US" dirty="0" smtClean="0"/>
              <a:t>Define </a:t>
            </a:r>
            <a:r>
              <a:rPr lang="en-US" dirty="0"/>
              <a:t>and explain the </a:t>
            </a:r>
            <a:r>
              <a:rPr lang="en-US" dirty="0" smtClean="0"/>
              <a:t>terms </a:t>
            </a:r>
            <a:r>
              <a:rPr lang="en-US" i="1" dirty="0"/>
              <a:t>Musculoskeletal Disorders (MSDs) </a:t>
            </a:r>
            <a:r>
              <a:rPr lang="en-US" dirty="0" smtClean="0"/>
              <a:t>and ergonomics.</a:t>
            </a:r>
            <a:endParaRPr lang="en-US" dirty="0"/>
          </a:p>
          <a:p>
            <a:pPr eaLnBrk="1" fontAlgn="auto" hangingPunct="1">
              <a:spcAft>
                <a:spcPts val="0"/>
              </a:spcAft>
              <a:buFont typeface="Arial" pitchFamily="34" charset="0"/>
              <a:buChar char="•"/>
              <a:defRPr/>
            </a:pPr>
            <a:r>
              <a:rPr lang="en-US" dirty="0" smtClean="0"/>
              <a:t>Identify 3-5 risk </a:t>
            </a:r>
            <a:r>
              <a:rPr lang="en-US" dirty="0"/>
              <a:t>factors for </a:t>
            </a:r>
            <a:r>
              <a:rPr lang="en-US" dirty="0" smtClean="0"/>
              <a:t>MSD injuries.</a:t>
            </a:r>
            <a:endParaRPr lang="en-US" dirty="0"/>
          </a:p>
          <a:p>
            <a:pPr eaLnBrk="1" fontAlgn="auto" hangingPunct="1">
              <a:spcAft>
                <a:spcPts val="0"/>
              </a:spcAft>
              <a:buFont typeface="Arial" pitchFamily="34" charset="0"/>
              <a:buChar char="•"/>
              <a:defRPr/>
            </a:pPr>
            <a:r>
              <a:rPr lang="en-US" dirty="0"/>
              <a:t>Analyze a job task for </a:t>
            </a:r>
            <a:r>
              <a:rPr lang="en-US" dirty="0" smtClean="0"/>
              <a:t>risk factors.</a:t>
            </a:r>
            <a:endParaRPr lang="en-US" dirty="0"/>
          </a:p>
          <a:p>
            <a:pPr eaLnBrk="1" fontAlgn="auto" hangingPunct="1">
              <a:spcAft>
                <a:spcPts val="0"/>
              </a:spcAft>
              <a:buFont typeface="Arial" pitchFamily="34" charset="0"/>
              <a:buChar char="•"/>
              <a:defRPr/>
            </a:pPr>
            <a:r>
              <a:rPr lang="en-US" dirty="0" smtClean="0"/>
              <a:t>Identify 3-5 solutions to </a:t>
            </a:r>
            <a:r>
              <a:rPr lang="en-US" dirty="0"/>
              <a:t>eliminate or reduce </a:t>
            </a:r>
            <a:r>
              <a:rPr lang="en-US" dirty="0" smtClean="0"/>
              <a:t>MSDs.</a:t>
            </a:r>
            <a:endParaRPr lang="en-US" dirty="0"/>
          </a:p>
          <a:p>
            <a:pPr eaLnBrk="1" fontAlgn="auto" hangingPunct="1">
              <a:spcAft>
                <a:spcPts val="0"/>
              </a:spcAft>
              <a:buFont typeface="Arial" pitchFamily="34" charset="0"/>
              <a:buChar char="•"/>
              <a:defRPr/>
            </a:pPr>
            <a:r>
              <a:rPr lang="en-US" dirty="0" smtClean="0"/>
              <a:t>Recognize the elements </a:t>
            </a:r>
            <a:r>
              <a:rPr lang="en-US" dirty="0"/>
              <a:t>of a </a:t>
            </a:r>
            <a:r>
              <a:rPr lang="en-US" dirty="0" smtClean="0"/>
              <a:t>comprehensive ergonomics </a:t>
            </a:r>
            <a:r>
              <a:rPr lang="en-US" dirty="0"/>
              <a:t>program.</a:t>
            </a:r>
          </a:p>
          <a:p>
            <a:pPr marL="114300" indent="0" eaLnBrk="1" fontAlgn="auto" hangingPunct="1">
              <a:spcAft>
                <a:spcPts val="0"/>
              </a:spcAft>
              <a:buNone/>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#2: Handling Drywall</a:t>
            </a:r>
            <a:endParaRPr lang="en-US" dirty="0"/>
          </a:p>
        </p:txBody>
      </p:sp>
      <p:pic>
        <p:nvPicPr>
          <p:cNvPr id="6" name="Content Placeholder 5" descr="drywall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981200"/>
            <a:ext cx="5476060" cy="41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581001"/>
            <a:ext cx="8458200" cy="276999"/>
          </a:xfrm>
          <a:prstGeom prst="rect">
            <a:avLst/>
          </a:prstGeom>
        </p:spPr>
        <p:txBody>
          <a:bodyPr wrap="square">
            <a:spAutoFit/>
          </a:bodyPr>
          <a:lstStyle/>
          <a:p>
            <a:pPr lvl="0"/>
            <a:r>
              <a:rPr lang="en-US" sz="1200" dirty="0">
                <a:solidFill>
                  <a:prstClr val="black"/>
                </a:solidFill>
                <a:latin typeface="Arial" pitchFamily="34" charset="0"/>
                <a:cs typeface="Arial" pitchFamily="34" charset="0"/>
              </a:rPr>
              <a:t>Photo Source: Ergonomic Interventions in Construction: Evaluation, Diffusion, and Adoption, Steve Hecker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Cambria" pitchFamily="18" charset="0"/>
                <a:cs typeface="Calibri" pitchFamily="34" charset="0"/>
              </a:rPr>
              <a:t/>
            </a:r>
            <a:br>
              <a:rPr lang="en-US" dirty="0" smtClean="0">
                <a:solidFill>
                  <a:schemeClr val="accent1">
                    <a:lumMod val="75000"/>
                  </a:schemeClr>
                </a:solidFill>
                <a:latin typeface="Cambria" pitchFamily="18" charset="0"/>
                <a:cs typeface="Calibri" pitchFamily="34" charset="0"/>
              </a:rPr>
            </a:br>
            <a:r>
              <a:rPr lang="en-US" dirty="0" smtClean="0">
                <a:solidFill>
                  <a:schemeClr val="accent1">
                    <a:lumMod val="75000"/>
                  </a:schemeClr>
                </a:solidFill>
                <a:latin typeface="Cambria" pitchFamily="18" charset="0"/>
                <a:cs typeface="Calibri" pitchFamily="34" charset="0"/>
              </a:rPr>
              <a:t>Drywall </a:t>
            </a:r>
            <a:r>
              <a:rPr lang="en-US" dirty="0">
                <a:solidFill>
                  <a:schemeClr val="accent1">
                    <a:lumMod val="75000"/>
                  </a:schemeClr>
                </a:solidFill>
                <a:latin typeface="Cambria" pitchFamily="18" charset="0"/>
                <a:cs typeface="Calibri" pitchFamily="34" charset="0"/>
              </a:rPr>
              <a:t>Solutions</a:t>
            </a:r>
            <a:br>
              <a:rPr lang="en-US" dirty="0">
                <a:solidFill>
                  <a:schemeClr val="accent1">
                    <a:lumMod val="75000"/>
                  </a:schemeClr>
                </a:solidFill>
                <a:latin typeface="Cambria" pitchFamily="18" charset="0"/>
                <a:cs typeface="Calibri" pitchFamily="34" charset="0"/>
              </a:rPr>
            </a:br>
            <a:endParaRPr lang="en-US" dirty="0"/>
          </a:p>
        </p:txBody>
      </p:sp>
      <p:pic>
        <p:nvPicPr>
          <p:cNvPr id="11673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752600"/>
            <a:ext cx="3298222" cy="247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9600" y="1752600"/>
            <a:ext cx="3395662"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5600" y="4572000"/>
            <a:ext cx="265271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581001"/>
            <a:ext cx="8458200" cy="276999"/>
          </a:xfrm>
          <a:prstGeom prst="rect">
            <a:avLst/>
          </a:prstGeom>
        </p:spPr>
        <p:txBody>
          <a:bodyPr wrap="square">
            <a:spAutoFit/>
          </a:bodyPr>
          <a:lstStyle/>
          <a:p>
            <a:r>
              <a:rPr lang="en-US" sz="1200" dirty="0">
                <a:latin typeface="Arial" pitchFamily="34" charset="0"/>
                <a:cs typeface="Arial" pitchFamily="34" charset="0"/>
              </a:rPr>
              <a:t>Photo </a:t>
            </a:r>
            <a:r>
              <a:rPr lang="en-US" sz="1200" dirty="0" smtClean="0">
                <a:latin typeface="Arial" pitchFamily="34" charset="0"/>
                <a:cs typeface="Arial" pitchFamily="34" charset="0"/>
              </a:rPr>
              <a:t>Source</a:t>
            </a:r>
            <a:r>
              <a:rPr lang="en-US" sz="1200" dirty="0">
                <a:latin typeface="Arial" pitchFamily="34" charset="0"/>
                <a:cs typeface="Arial" pitchFamily="34" charset="0"/>
              </a:rPr>
              <a:t>: Ergonomic Interventions in Construction: Evaluation, Diffusion, and Adoption, Steve </a:t>
            </a:r>
            <a:r>
              <a:rPr lang="en-US" sz="1200" dirty="0" smtClean="0">
                <a:latin typeface="Arial" pitchFamily="34" charset="0"/>
                <a:cs typeface="Arial" pitchFamily="34" charset="0"/>
              </a:rPr>
              <a:t>Hecker</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272993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#3: Rebar Tying</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dirty="0"/>
          </a:p>
          <a:p>
            <a:pPr marL="114300" indent="0" eaLnBrk="1" fontAlgn="auto" hangingPunct="1">
              <a:spcAft>
                <a:spcPts val="0"/>
              </a:spcAft>
              <a:buFont typeface="Arial" pitchFamily="34" charset="0"/>
              <a:buNone/>
              <a:defRPr/>
            </a:pPr>
            <a:endParaRPr lang="en-US" dirty="0"/>
          </a:p>
        </p:txBody>
      </p:sp>
      <p:pic>
        <p:nvPicPr>
          <p:cNvPr id="173059" name="Picture 2" descr="http://t1.gstatic.com/images?q=tbn:ANd9GcTLTpNdyGtSLZC8QVzdfkZ7NEUtqq4gBRkIAtel2e5_c3xDiS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1800869"/>
            <a:ext cx="2955931" cy="4598895"/>
          </a:xfrm>
          <a:prstGeom prst="rect">
            <a:avLst/>
          </a:prstGeom>
          <a:noFill/>
          <a:ln w="9525">
            <a:noFill/>
            <a:miter lim="800000"/>
            <a:headEnd/>
            <a:tailEnd/>
          </a:ln>
        </p:spPr>
      </p:pic>
      <p:sp>
        <p:nvSpPr>
          <p:cNvPr id="6" name="Rectangle 5"/>
          <p:cNvSpPr/>
          <p:nvPr/>
        </p:nvSpPr>
        <p:spPr>
          <a:xfrm>
            <a:off x="11096" y="6581001"/>
            <a:ext cx="6389703"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Rebar-Tying Tools, CPWR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Rebar Tying Solution</a:t>
            </a:r>
            <a:endParaRPr lang="en-US" dirty="0"/>
          </a:p>
        </p:txBody>
      </p:sp>
      <p:pic>
        <p:nvPicPr>
          <p:cNvPr id="175107" name="Picture 2" descr="http://www.cpwrconstructionsolutions.org/gallery/rebar%2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583181"/>
            <a:ext cx="3051729" cy="4729428"/>
          </a:xfrm>
          <a:prstGeom prst="rect">
            <a:avLst/>
          </a:prstGeom>
          <a:noFill/>
          <a:ln w="9525">
            <a:noFill/>
            <a:miter lim="800000"/>
            <a:headEnd/>
            <a:tailEnd/>
          </a:ln>
        </p:spPr>
      </p:pic>
      <p:pic>
        <p:nvPicPr>
          <p:cNvPr id="1085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28575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581001"/>
            <a:ext cx="7467600"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Rebar-Tying Tools, CPWR </a:t>
            </a:r>
            <a:endParaRPr lang="en-US" sz="1200" dirty="0">
              <a:latin typeface="Arial" pitchFamily="34" charset="0"/>
              <a:cs typeface="Arial" pitchFamily="34" charset="0"/>
            </a:endParaRPr>
          </a:p>
        </p:txBody>
      </p:sp>
      <p:sp>
        <p:nvSpPr>
          <p:cNvPr id="3" name="Rectangle 2"/>
          <p:cNvSpPr/>
          <p:nvPr/>
        </p:nvSpPr>
        <p:spPr>
          <a:xfrm>
            <a:off x="4029013" y="5619750"/>
            <a:ext cx="4933704" cy="430887"/>
          </a:xfrm>
          <a:prstGeom prst="rect">
            <a:avLst/>
          </a:prstGeom>
        </p:spPr>
        <p:txBody>
          <a:bodyPr wrap="square">
            <a:spAutoFit/>
          </a:bodyPr>
          <a:lstStyle/>
          <a:p>
            <a:r>
              <a:rPr lang="en-US" sz="1050" dirty="0" smtClean="0">
                <a:latin typeface="Arial" pitchFamily="34" charset="0"/>
                <a:cs typeface="Arial" pitchFamily="34" charset="0"/>
              </a:rPr>
              <a:t>Photo Source: Rebar-Tying </a:t>
            </a:r>
            <a:r>
              <a:rPr lang="en-US" sz="1050" dirty="0">
                <a:latin typeface="Arial" pitchFamily="34" charset="0"/>
                <a:cs typeface="Arial" pitchFamily="34" charset="0"/>
              </a:rPr>
              <a:t>Machines Part 1 </a:t>
            </a:r>
            <a:r>
              <a:rPr lang="en-US" sz="1050" dirty="0" smtClean="0">
                <a:latin typeface="Arial" pitchFamily="34" charset="0"/>
                <a:cs typeface="Arial" pitchFamily="34" charset="0"/>
              </a:rPr>
              <a:t>(</a:t>
            </a:r>
            <a:r>
              <a:rPr lang="en-US" sz="1050" dirty="0">
                <a:latin typeface="Arial" pitchFamily="34" charset="0"/>
                <a:cs typeface="Arial" pitchFamily="34" charset="0"/>
              </a:rPr>
              <a:t>Part of Construction Safety Magazine</a:t>
            </a:r>
            <a:r>
              <a:rPr lang="en-US" sz="1050" dirty="0" smtClean="0">
                <a:latin typeface="Arial" pitchFamily="34" charset="0"/>
                <a:cs typeface="Arial" pitchFamily="34" charset="0"/>
              </a:rPr>
              <a:t>, Volume </a:t>
            </a:r>
            <a:r>
              <a:rPr lang="en-US" sz="1050" dirty="0">
                <a:latin typeface="Arial" pitchFamily="34" charset="0"/>
                <a:cs typeface="Arial" pitchFamily="34" charset="0"/>
              </a:rPr>
              <a:t>12, Number 4, Winter </a:t>
            </a:r>
            <a:r>
              <a:rPr lang="en-US" sz="1050" dirty="0" smtClean="0">
                <a:latin typeface="Arial" pitchFamily="34" charset="0"/>
                <a:cs typeface="Arial" pitchFamily="34" charset="0"/>
              </a:rPr>
              <a:t>2001/02, Ontario Canada.) </a:t>
            </a:r>
            <a:endParaRPr lang="en-US"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7"/>
          <p:cNvSpPr>
            <a:spLocks noGrp="1" noChangeArrowheads="1"/>
          </p:cNvSpPr>
          <p:nvPr>
            <p:ph type="title"/>
          </p:nvPr>
        </p:nvSpPr>
        <p:spPr/>
        <p:txBody>
          <a:bodyPr/>
          <a:lstStyle/>
          <a:p>
            <a:pPr eaLnBrk="1" fontAlgn="auto" hangingPunct="1">
              <a:spcAft>
                <a:spcPts val="0"/>
              </a:spcAft>
              <a:defRPr/>
            </a:pPr>
            <a:r>
              <a:rPr lang="en-US" dirty="0" smtClean="0"/>
              <a:t>Small Group #4: Overhead Drilling</a:t>
            </a:r>
          </a:p>
        </p:txBody>
      </p:sp>
      <p:pic>
        <p:nvPicPr>
          <p:cNvPr id="36912" name="Picture 48" descr="Worker performing overhead work in an awkward and dangerous position on the ladder. Eye wear does not have side shields. Worker appears to have facial hear interfering with the sealing surface of the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8" y="1038164"/>
            <a:ext cx="3581401" cy="53721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75" y="6581001"/>
            <a:ext cx="5514513" cy="276999"/>
          </a:xfrm>
          <a:prstGeom prst="rect">
            <a:avLst/>
          </a:prstGeom>
        </p:spPr>
        <p:txBody>
          <a:bodyPr wrap="square">
            <a:spAutoFit/>
          </a:bodyPr>
          <a:lstStyle/>
          <a:p>
            <a:r>
              <a:rPr lang="en-US" sz="1200" dirty="0">
                <a:latin typeface="Arial" pitchFamily="34" charset="0"/>
                <a:cs typeface="Arial" pitchFamily="34" charset="0"/>
              </a:rPr>
              <a:t>Photo </a:t>
            </a:r>
            <a:r>
              <a:rPr lang="en-US" sz="1200" dirty="0" smtClean="0">
                <a:latin typeface="Arial" pitchFamily="34" charset="0"/>
                <a:cs typeface="Arial" pitchFamily="34" charset="0"/>
              </a:rPr>
              <a:t>Credit: NIOSH/John Rekus, elcoshimages.org</a:t>
            </a:r>
            <a:endParaRPr lang="en-US" sz="1200"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Overhead Drilling Solution</a:t>
            </a:r>
          </a:p>
        </p:txBody>
      </p:sp>
      <p:pic>
        <p:nvPicPr>
          <p:cNvPr id="11776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1295400"/>
            <a:ext cx="3581400" cy="478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357" y="6581001"/>
            <a:ext cx="7467600" cy="276999"/>
          </a:xfrm>
          <a:prstGeom prst="rect">
            <a:avLst/>
          </a:prstGeom>
        </p:spPr>
        <p:txBody>
          <a:bodyPr wrap="square">
            <a:spAutoFit/>
          </a:bodyPr>
          <a:lstStyle/>
          <a:p>
            <a:r>
              <a:rPr lang="en-US" sz="1200" dirty="0" smtClean="0">
                <a:latin typeface="Arial" pitchFamily="34" charset="0"/>
                <a:cs typeface="Arial" pitchFamily="34" charset="0"/>
              </a:rPr>
              <a:t>Photo Source: Ergonomics, David Rempel, University of </a:t>
            </a:r>
            <a:r>
              <a:rPr lang="en-US" sz="1200" dirty="0">
                <a:latin typeface="Arial" pitchFamily="34" charset="0"/>
                <a:cs typeface="Arial" pitchFamily="34" charset="0"/>
              </a:rPr>
              <a:t>C</a:t>
            </a:r>
            <a:r>
              <a:rPr lang="en-US" sz="1200" dirty="0" smtClean="0">
                <a:latin typeface="Arial" pitchFamily="34" charset="0"/>
                <a:cs typeface="Arial" pitchFamily="34" charset="0"/>
              </a:rPr>
              <a:t>alifornia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673094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#5: Caulking</a:t>
            </a:r>
            <a:endParaRPr lang="en-US" dirty="0"/>
          </a:p>
        </p:txBody>
      </p:sp>
      <p:sp>
        <p:nvSpPr>
          <p:cNvPr id="181250" name="Content Placeholder 3"/>
          <p:cNvSpPr>
            <a:spLocks noGrp="1"/>
          </p:cNvSpPr>
          <p:nvPr>
            <p:ph idx="1"/>
          </p:nvPr>
        </p:nvSpPr>
        <p:spPr/>
        <p:txBody>
          <a:bodyPr/>
          <a:lstStyle/>
          <a:p>
            <a:pPr marL="114300" indent="0" eaLnBrk="1" hangingPunct="1">
              <a:buFont typeface="Arial" charset="0"/>
              <a:buNone/>
            </a:pPr>
            <a:endParaRPr lang="en-US" dirty="0" smtClean="0"/>
          </a:p>
        </p:txBody>
      </p:sp>
      <p:pic>
        <p:nvPicPr>
          <p:cNvPr id="18125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399" y="2209800"/>
            <a:ext cx="2971799" cy="394361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6581001"/>
            <a:ext cx="7467600"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Power Caulking Guns, CPWR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Caulking Gun Solution</a:t>
            </a:r>
            <a:endParaRPr lang="en-US" dirty="0"/>
          </a:p>
        </p:txBody>
      </p:sp>
      <p:pic>
        <p:nvPicPr>
          <p:cNvPr id="11878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2819400"/>
            <a:ext cx="6212105" cy="257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80" y="6581000"/>
            <a:ext cx="7467600"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Power Caulking Guns, CPWR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283606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Can You Do To Get </a:t>
            </a:r>
            <a:r>
              <a:rPr lang="en-US" dirty="0"/>
              <a:t>S</a:t>
            </a:r>
            <a:r>
              <a:rPr lang="en-US" dirty="0" smtClean="0"/>
              <a:t>olutions Implemented?</a:t>
            </a:r>
            <a:endParaRPr lang="en-US" dirty="0"/>
          </a:p>
        </p:txBody>
      </p:sp>
      <p:sp>
        <p:nvSpPr>
          <p:cNvPr id="185346" name="Content Placeholder 2"/>
          <p:cNvSpPr>
            <a:spLocks noGrp="1"/>
          </p:cNvSpPr>
          <p:nvPr>
            <p:ph idx="1"/>
          </p:nvPr>
        </p:nvSpPr>
        <p:spPr>
          <a:xfrm>
            <a:off x="457200" y="1811200"/>
            <a:ext cx="7620000" cy="4800600"/>
          </a:xfrm>
        </p:spPr>
        <p:txBody>
          <a:bodyPr/>
          <a:lstStyle/>
          <a:p>
            <a:pPr eaLnBrk="1" hangingPunct="1"/>
            <a:r>
              <a:rPr lang="en-US" dirty="0" smtClean="0"/>
              <a:t>What changes can the worker do on his/her own?</a:t>
            </a:r>
          </a:p>
          <a:p>
            <a:pPr eaLnBrk="1" hangingPunct="1"/>
            <a:r>
              <a:rPr lang="en-US" dirty="0" smtClean="0"/>
              <a:t>What changes can a contractor make?</a:t>
            </a:r>
          </a:p>
          <a:p>
            <a:pPr eaLnBrk="1" hangingPunct="1"/>
            <a:r>
              <a:rPr lang="en-US" dirty="0" smtClean="0"/>
              <a:t>What can the union do?</a:t>
            </a:r>
          </a:p>
        </p:txBody>
      </p:sp>
      <p:pic>
        <p:nvPicPr>
          <p:cNvPr id="109570" name="Picture 2" descr="http://www.cdc.gov/niosh/docs/2007-122/images/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24200"/>
            <a:ext cx="2190750" cy="291715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480" y="6579093"/>
            <a:ext cx="8445623" cy="276999"/>
          </a:xfrm>
          <a:prstGeom prst="rect">
            <a:avLst/>
          </a:prstGeom>
        </p:spPr>
        <p:txBody>
          <a:bodyPr wrap="square">
            <a:spAutoFit/>
          </a:bodyPr>
          <a:lstStyle/>
          <a:p>
            <a:r>
              <a:rPr lang="en-US" sz="1200" dirty="0" smtClean="0">
                <a:latin typeface="Arial" pitchFamily="34" charset="0"/>
                <a:cs typeface="Arial" pitchFamily="34" charset="0"/>
              </a:rPr>
              <a:t>Illustration Source: NIOSH </a:t>
            </a:r>
            <a:r>
              <a:rPr lang="en-US" sz="1200" dirty="0">
                <a:latin typeface="Arial" pitchFamily="34" charset="0"/>
                <a:cs typeface="Arial" pitchFamily="34" charset="0"/>
              </a:rPr>
              <a:t>Publication No. 2007-122</a:t>
            </a:r>
            <a:r>
              <a:rPr lang="en-US" sz="1200" dirty="0" smtClean="0">
                <a:latin typeface="Arial" pitchFamily="34" charset="0"/>
                <a:cs typeface="Arial" pitchFamily="34" charset="0"/>
              </a:rPr>
              <a:t>: Simple </a:t>
            </a:r>
            <a:r>
              <a:rPr lang="en-US" sz="1200" dirty="0">
                <a:latin typeface="Arial" pitchFamily="34" charset="0"/>
                <a:cs typeface="Arial" pitchFamily="34" charset="0"/>
              </a:rPr>
              <a:t>Solutions: Ergonomics for Construction Workers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Cal/OSHA’s Ergonomics Standard</a:t>
            </a:r>
            <a:endParaRPr lang="en-US" dirty="0"/>
          </a:p>
        </p:txBody>
      </p:sp>
      <p:sp>
        <p:nvSpPr>
          <p:cNvPr id="3" name="Content Placeholder 2"/>
          <p:cNvSpPr>
            <a:spLocks noGrp="1"/>
          </p:cNvSpPr>
          <p:nvPr>
            <p:ph idx="1"/>
          </p:nvPr>
        </p:nvSpPr>
        <p:spPr>
          <a:xfrm>
            <a:off x="457200" y="1676400"/>
            <a:ext cx="7620000" cy="4724400"/>
          </a:xfrm>
        </p:spPr>
        <p:txBody>
          <a:bodyPr rtlCol="0">
            <a:normAutofit/>
          </a:bodyPr>
          <a:lstStyle/>
          <a:p>
            <a:pPr marL="114300" indent="0" eaLnBrk="1" fontAlgn="auto" hangingPunct="1">
              <a:spcAft>
                <a:spcPts val="0"/>
              </a:spcAft>
              <a:buFont typeface="Arial" pitchFamily="34" charset="0"/>
              <a:buNone/>
              <a:defRPr/>
            </a:pPr>
            <a:r>
              <a:rPr lang="en-US" dirty="0" smtClean="0"/>
              <a:t>The </a:t>
            </a:r>
            <a:r>
              <a:rPr lang="en-US" dirty="0"/>
              <a:t>standard requires employers to take action to prevent repetitive motion injuries if</a:t>
            </a:r>
            <a:r>
              <a:rPr lang="en-US" dirty="0" smtClean="0"/>
              <a:t>:</a:t>
            </a:r>
          </a:p>
          <a:p>
            <a:pPr marL="114300" indent="0" eaLnBrk="1" fontAlgn="auto" hangingPunct="1">
              <a:spcAft>
                <a:spcPts val="0"/>
              </a:spcAft>
              <a:buFont typeface="Arial" pitchFamily="34" charset="0"/>
              <a:buNone/>
              <a:defRPr/>
            </a:pPr>
            <a:endParaRPr lang="en-US" sz="1000" dirty="0"/>
          </a:p>
          <a:p>
            <a:pPr eaLnBrk="1" fontAlgn="auto" hangingPunct="1">
              <a:spcAft>
                <a:spcPts val="0"/>
              </a:spcAft>
              <a:buFont typeface="Arial" pitchFamily="34" charset="0"/>
              <a:buChar char="•"/>
              <a:defRPr/>
            </a:pPr>
            <a:r>
              <a:rPr lang="en-US" dirty="0"/>
              <a:t>Two workers have reported repetitive motion injuries within a 12-month </a:t>
            </a:r>
            <a:r>
              <a:rPr lang="en-US" dirty="0" smtClean="0"/>
              <a:t>period</a:t>
            </a:r>
            <a:endParaRPr lang="en-US" dirty="0"/>
          </a:p>
          <a:p>
            <a:pPr marL="114300" indent="0" eaLnBrk="1" fontAlgn="auto" hangingPunct="1">
              <a:spcAft>
                <a:spcPts val="0"/>
              </a:spcAft>
              <a:buFont typeface="Arial" pitchFamily="34" charset="0"/>
              <a:buNone/>
              <a:defRPr/>
            </a:pPr>
            <a:r>
              <a:rPr lang="en-US" b="1" dirty="0"/>
              <a:t>—</a:t>
            </a:r>
            <a:r>
              <a:rPr lang="en-US" dirty="0"/>
              <a:t>and</a:t>
            </a:r>
            <a:r>
              <a:rPr lang="en-US" b="1" dirty="0" smtClean="0"/>
              <a:t>—</a:t>
            </a:r>
            <a:endParaRPr lang="en-US" dirty="0"/>
          </a:p>
          <a:p>
            <a:pPr eaLnBrk="1" fontAlgn="auto" hangingPunct="1">
              <a:spcAft>
                <a:spcPts val="0"/>
              </a:spcAft>
              <a:buFont typeface="Arial" pitchFamily="34" charset="0"/>
              <a:buChar char="•"/>
              <a:defRPr/>
            </a:pPr>
            <a:r>
              <a:rPr lang="en-US" dirty="0"/>
              <a:t>These injuries are a result of performing identical work and are diagnosed by a physician.</a:t>
            </a:r>
          </a:p>
          <a:p>
            <a:pPr marL="114300" indent="0" eaLnBrk="1" fontAlgn="auto" hangingPunct="1">
              <a:spcAft>
                <a:spcPts val="0"/>
              </a:spcAft>
              <a:buFont typeface="Arial" pitchFamily="34" charset="0"/>
              <a:buNone/>
              <a:defRPr/>
            </a:pPr>
            <a:endParaRPr lang="en-US" dirty="0"/>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034332"/>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Class…</a:t>
            </a:r>
          </a:p>
        </p:txBody>
      </p:sp>
      <p:sp>
        <p:nvSpPr>
          <p:cNvPr id="3" name="Content Placeholder 2"/>
          <p:cNvSpPr>
            <a:spLocks noGrp="1"/>
          </p:cNvSpPr>
          <p:nvPr>
            <p:ph idx="1"/>
          </p:nvPr>
        </p:nvSpPr>
        <p:spPr/>
        <p:txBody>
          <a:bodyPr/>
          <a:lstStyle/>
          <a:p>
            <a:pPr marL="114300" indent="0">
              <a:buNone/>
            </a:pPr>
            <a:r>
              <a:rPr lang="en-US" dirty="0" smtClean="0"/>
              <a:t>In 2010, 25</a:t>
            </a:r>
            <a:r>
              <a:rPr lang="en-US" dirty="0"/>
              <a:t>% of </a:t>
            </a:r>
            <a:r>
              <a:rPr lang="en-US" dirty="0" smtClean="0"/>
              <a:t>construction injuries were from musculoskeletal </a:t>
            </a:r>
            <a:r>
              <a:rPr lang="en-US" dirty="0"/>
              <a:t>disorders (MSDs).</a:t>
            </a:r>
          </a:p>
          <a:p>
            <a:endParaRPr lang="en-US" dirty="0"/>
          </a:p>
        </p:txBody>
      </p:sp>
      <p:pic>
        <p:nvPicPr>
          <p:cNvPr id="1126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2743200"/>
            <a:ext cx="421957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71215"/>
            <a:ext cx="4572000" cy="276999"/>
          </a:xfrm>
          <a:prstGeom prst="rect">
            <a:avLst/>
          </a:prstGeom>
        </p:spPr>
        <p:txBody>
          <a:bodyPr>
            <a:spAutoFit/>
          </a:bodyPr>
          <a:lstStyle/>
          <a:p>
            <a:r>
              <a:rPr lang="en-US" sz="1200" dirty="0"/>
              <a:t>Photo Credit: Matt Gillen/NIOSH, elcoshimages.org</a:t>
            </a:r>
          </a:p>
        </p:txBody>
      </p:sp>
    </p:spTree>
    <p:extLst>
      <p:ext uri="{BB962C8B-B14F-4D97-AF65-F5344CB8AC3E}">
        <p14:creationId xmlns:p14="http://schemas.microsoft.com/office/powerpoint/2010/main" val="1950412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Ergonomics Program</a:t>
            </a:r>
            <a:endParaRPr lang="en-US" dirty="0"/>
          </a:p>
        </p:txBody>
      </p:sp>
      <p:sp>
        <p:nvSpPr>
          <p:cNvPr id="3" name="Content Placeholder 2"/>
          <p:cNvSpPr>
            <a:spLocks noGrp="1"/>
          </p:cNvSpPr>
          <p:nvPr>
            <p:ph idx="1"/>
          </p:nvPr>
        </p:nvSpPr>
        <p:spPr>
          <a:xfrm>
            <a:off x="457200" y="1676400"/>
            <a:ext cx="7620000" cy="4800600"/>
          </a:xfrm>
        </p:spPr>
        <p:txBody>
          <a:bodyPr/>
          <a:lstStyle/>
          <a:p>
            <a:pPr marL="114300" indent="0">
              <a:buNone/>
            </a:pPr>
            <a:r>
              <a:rPr lang="en-US" b="1" dirty="0" smtClean="0">
                <a:solidFill>
                  <a:schemeClr val="tx2"/>
                </a:solidFill>
              </a:rPr>
              <a:t>What should be included in an Ergonomics program to reduce MSDs?</a:t>
            </a:r>
          </a:p>
          <a:p>
            <a:r>
              <a:rPr lang="en-US" dirty="0"/>
              <a:t>Management commitment and worker </a:t>
            </a:r>
            <a:r>
              <a:rPr lang="en-US" dirty="0" smtClean="0"/>
              <a:t>involvement </a:t>
            </a:r>
          </a:p>
          <a:p>
            <a:r>
              <a:rPr lang="en-US" dirty="0" smtClean="0"/>
              <a:t>Hazard </a:t>
            </a:r>
            <a:r>
              <a:rPr lang="en-US" dirty="0"/>
              <a:t>Information and </a:t>
            </a:r>
            <a:r>
              <a:rPr lang="en-US" dirty="0" smtClean="0"/>
              <a:t>Reporting</a:t>
            </a:r>
          </a:p>
          <a:p>
            <a:r>
              <a:rPr lang="en-US" dirty="0" smtClean="0"/>
              <a:t>Job </a:t>
            </a:r>
            <a:r>
              <a:rPr lang="en-US" dirty="0"/>
              <a:t>Hazard Analysis and </a:t>
            </a:r>
            <a:r>
              <a:rPr lang="en-US" dirty="0" smtClean="0"/>
              <a:t>Control </a:t>
            </a:r>
          </a:p>
          <a:p>
            <a:r>
              <a:rPr lang="en-US" dirty="0" smtClean="0"/>
              <a:t>Training </a:t>
            </a:r>
            <a:endParaRPr lang="en-US" dirty="0"/>
          </a:p>
          <a:p>
            <a:r>
              <a:rPr lang="en-US" dirty="0"/>
              <a:t>MSD </a:t>
            </a:r>
            <a:r>
              <a:rPr lang="en-US" dirty="0" smtClean="0"/>
              <a:t>Medical Management </a:t>
            </a:r>
          </a:p>
          <a:p>
            <a:r>
              <a:rPr lang="en-US" dirty="0" smtClean="0"/>
              <a:t>Program Evaluation  </a:t>
            </a:r>
            <a:endParaRPr lang="en-US" dirty="0"/>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450" y="3429000"/>
            <a:ext cx="2114550" cy="240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1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Workers Are The Experts</a:t>
            </a:r>
            <a:endParaRPr lang="en-US" dirty="0"/>
          </a:p>
        </p:txBody>
      </p:sp>
      <p:sp>
        <p:nvSpPr>
          <p:cNvPr id="3" name="Content Placeholder 2"/>
          <p:cNvSpPr>
            <a:spLocks noGrp="1"/>
          </p:cNvSpPr>
          <p:nvPr>
            <p:ph idx="1"/>
          </p:nvPr>
        </p:nvSpPr>
        <p:spPr>
          <a:xfrm>
            <a:off x="464598" y="1447800"/>
            <a:ext cx="7620000" cy="4800600"/>
          </a:xfrm>
        </p:spPr>
        <p:txBody>
          <a:bodyPr rtlCol="0">
            <a:normAutofit/>
          </a:bodyPr>
          <a:lstStyle/>
          <a:p>
            <a:pPr marL="114300" indent="0" eaLnBrk="1" fontAlgn="auto" hangingPunct="1">
              <a:spcAft>
                <a:spcPts val="0"/>
              </a:spcAft>
              <a:buFont typeface="Arial" pitchFamily="34" charset="0"/>
              <a:buNone/>
              <a:defRPr/>
            </a:pPr>
            <a:r>
              <a:rPr lang="en-US" dirty="0" smtClean="0"/>
              <a:t>Participatory Ergonomic </a:t>
            </a:r>
            <a:r>
              <a:rPr lang="en-US" dirty="0"/>
              <a:t>Programs </a:t>
            </a:r>
            <a:r>
              <a:rPr lang="en-US" dirty="0" smtClean="0"/>
              <a:t>emphasize worker participation and include </a:t>
            </a:r>
            <a:r>
              <a:rPr lang="en-US" dirty="0"/>
              <a:t>five </a:t>
            </a:r>
            <a:r>
              <a:rPr lang="en-US" dirty="0" smtClean="0"/>
              <a:t>steps</a:t>
            </a:r>
            <a:r>
              <a:rPr lang="en-US" dirty="0"/>
              <a:t>: </a:t>
            </a:r>
            <a:endParaRPr lang="en-US" dirty="0" smtClean="0"/>
          </a:p>
          <a:p>
            <a:pPr marL="571500" indent="-457200" eaLnBrk="1" fontAlgn="auto" hangingPunct="1">
              <a:spcAft>
                <a:spcPts val="0"/>
              </a:spcAft>
              <a:buFont typeface="Arial" pitchFamily="34" charset="0"/>
              <a:buAutoNum type="arabicParenR"/>
              <a:defRPr/>
            </a:pPr>
            <a:r>
              <a:rPr lang="en-US" dirty="0" smtClean="0"/>
              <a:t>identification </a:t>
            </a:r>
            <a:r>
              <a:rPr lang="en-US" dirty="0"/>
              <a:t>of musculoskeletal disorders and workplace hazards that may cause these problems, </a:t>
            </a:r>
            <a:endParaRPr lang="en-US" dirty="0" smtClean="0"/>
          </a:p>
          <a:p>
            <a:pPr marL="571500" indent="-457200" eaLnBrk="1" fontAlgn="auto" hangingPunct="1">
              <a:spcAft>
                <a:spcPts val="0"/>
              </a:spcAft>
              <a:buFont typeface="Arial" pitchFamily="34" charset="0"/>
              <a:buAutoNum type="arabicParenR"/>
              <a:defRPr/>
            </a:pPr>
            <a:r>
              <a:rPr lang="en-US" dirty="0" smtClean="0"/>
              <a:t>analysis </a:t>
            </a:r>
            <a:r>
              <a:rPr lang="en-US" dirty="0"/>
              <a:t>of workplace hazards, </a:t>
            </a:r>
            <a:endParaRPr lang="en-US" dirty="0" smtClean="0"/>
          </a:p>
          <a:p>
            <a:pPr marL="571500" indent="-457200" eaLnBrk="1" fontAlgn="auto" hangingPunct="1">
              <a:spcAft>
                <a:spcPts val="0"/>
              </a:spcAft>
              <a:buFont typeface="Arial" pitchFamily="34" charset="0"/>
              <a:buAutoNum type="arabicParenR"/>
              <a:defRPr/>
            </a:pPr>
            <a:r>
              <a:rPr lang="en-US" dirty="0" smtClean="0"/>
              <a:t>development </a:t>
            </a:r>
            <a:r>
              <a:rPr lang="en-US" dirty="0"/>
              <a:t>of solutions to reduce or eliminate </a:t>
            </a:r>
            <a:r>
              <a:rPr lang="en-US" dirty="0" smtClean="0"/>
              <a:t>hazards,</a:t>
            </a:r>
          </a:p>
          <a:p>
            <a:pPr marL="571500" indent="-457200" eaLnBrk="1" fontAlgn="auto" hangingPunct="1">
              <a:spcAft>
                <a:spcPts val="0"/>
              </a:spcAft>
              <a:buFont typeface="Arial" pitchFamily="34" charset="0"/>
              <a:buAutoNum type="arabicParenR"/>
              <a:defRPr/>
            </a:pPr>
            <a:r>
              <a:rPr lang="en-US" dirty="0" smtClean="0"/>
              <a:t>implementation </a:t>
            </a:r>
            <a:r>
              <a:rPr lang="en-US" dirty="0"/>
              <a:t>of solutions, and </a:t>
            </a:r>
            <a:endParaRPr lang="en-US" dirty="0" smtClean="0"/>
          </a:p>
          <a:p>
            <a:pPr marL="571500" indent="-457200" eaLnBrk="1" fontAlgn="auto" hangingPunct="1">
              <a:spcAft>
                <a:spcPts val="0"/>
              </a:spcAft>
              <a:buFont typeface="Arial" pitchFamily="34" charset="0"/>
              <a:buAutoNum type="arabicParenR"/>
              <a:defRPr/>
            </a:pPr>
            <a:r>
              <a:rPr lang="en-US" dirty="0" smtClean="0"/>
              <a:t>evaluation </a:t>
            </a:r>
            <a:r>
              <a:rPr lang="en-US" dirty="0"/>
              <a:t>of the solution's effectiveness. </a:t>
            </a:r>
          </a:p>
        </p:txBody>
      </p:sp>
      <p:sp>
        <p:nvSpPr>
          <p:cNvPr id="189443" name="Rectangle 3"/>
          <p:cNvSpPr>
            <a:spLocks noChangeArrowheads="1"/>
          </p:cNvSpPr>
          <p:nvPr/>
        </p:nvSpPr>
        <p:spPr bwMode="auto">
          <a:xfrm>
            <a:off x="457200" y="-5619750"/>
            <a:ext cx="7620000" cy="1200150"/>
          </a:xfrm>
          <a:prstGeom prst="rect">
            <a:avLst/>
          </a:prstGeom>
          <a:noFill/>
          <a:ln w="9525">
            <a:noFill/>
            <a:miter lim="800000"/>
            <a:headEnd/>
            <a:tailEnd/>
          </a:ln>
        </p:spPr>
        <p:txBody>
          <a:bodyPr>
            <a:spAutoFit/>
          </a:bodyPr>
          <a:lstStyle/>
          <a:p>
            <a:r>
              <a:rPr lang="en-US" dirty="0">
                <a:latin typeface="Calibri" pitchFamily="34" charset="0"/>
              </a:rPr>
              <a:t>Workers are the experts in what they do. </a:t>
            </a:r>
          </a:p>
          <a:p>
            <a:r>
              <a:rPr lang="en-US" dirty="0">
                <a:latin typeface="Calibri" pitchFamily="34" charset="0"/>
              </a:rPr>
              <a:t>.</a:t>
            </a:r>
          </a:p>
          <a:p>
            <a:endParaRPr lang="en-US" dirty="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
            </a:r>
            <a:br>
              <a:rPr lang="en-US" sz="4000" dirty="0" smtClean="0"/>
            </a:br>
            <a:r>
              <a:rPr lang="en-US" dirty="0" smtClean="0"/>
              <a:t>Workshop Review</a:t>
            </a:r>
            <a:r>
              <a:rPr lang="en-US" dirty="0"/>
              <a:t/>
            </a:r>
            <a:br>
              <a:rPr lang="en-US" dirty="0"/>
            </a:br>
            <a:endParaRPr lang="en-US" dirty="0"/>
          </a:p>
        </p:txBody>
      </p:sp>
      <p:sp>
        <p:nvSpPr>
          <p:cNvPr id="3" name="Content Placeholder 2"/>
          <p:cNvSpPr>
            <a:spLocks noGrp="1"/>
          </p:cNvSpPr>
          <p:nvPr>
            <p:ph idx="1"/>
          </p:nvPr>
        </p:nvSpPr>
        <p:spPr>
          <a:xfrm>
            <a:off x="457200" y="1524000"/>
            <a:ext cx="7696200" cy="4800600"/>
          </a:xfrm>
        </p:spPr>
        <p:txBody>
          <a:bodyPr rtlCol="0">
            <a:normAutofit fontScale="92500" lnSpcReduction="20000"/>
          </a:bodyPr>
          <a:lstStyle/>
          <a:p>
            <a:pPr marL="114300" indent="0" eaLnBrk="1" fontAlgn="auto" hangingPunct="1">
              <a:spcAft>
                <a:spcPts val="0"/>
              </a:spcAft>
              <a:buFont typeface="Arial" pitchFamily="34" charset="0"/>
              <a:buNone/>
              <a:defRPr/>
            </a:pPr>
            <a:r>
              <a:rPr lang="en-US" sz="2400" b="1" dirty="0" smtClean="0">
                <a:solidFill>
                  <a:schemeClr val="tx2"/>
                </a:solidFill>
              </a:rPr>
              <a:t>What key points did you learn in this workshop?</a:t>
            </a:r>
          </a:p>
          <a:p>
            <a:pPr marL="114300" indent="0" eaLnBrk="1" fontAlgn="auto" hangingPunct="1">
              <a:spcAft>
                <a:spcPts val="0"/>
              </a:spcAft>
              <a:buFont typeface="Arial" pitchFamily="34" charset="0"/>
              <a:buNone/>
              <a:defRPr/>
            </a:pPr>
            <a:endParaRPr lang="en-US" sz="1700" b="1" dirty="0" smtClean="0">
              <a:solidFill>
                <a:schemeClr val="tx2"/>
              </a:solidFill>
            </a:endParaRPr>
          </a:p>
          <a:p>
            <a:pPr marL="228600" eaLnBrk="1" fontAlgn="auto" hangingPunct="1">
              <a:spcAft>
                <a:spcPts val="0"/>
              </a:spcAft>
              <a:buFont typeface="+mj-lt"/>
              <a:buAutoNum type="arabicPeriod"/>
              <a:defRPr/>
            </a:pPr>
            <a:r>
              <a:rPr lang="en-US" sz="2400" dirty="0"/>
              <a:t>Ergonomics is the process of fitting the job to the </a:t>
            </a:r>
            <a:r>
              <a:rPr lang="en-US" sz="2400" dirty="0" smtClean="0"/>
              <a:t>worker.</a:t>
            </a:r>
          </a:p>
          <a:p>
            <a:pPr marL="228600" eaLnBrk="1" fontAlgn="auto" hangingPunct="1">
              <a:spcAft>
                <a:spcPts val="0"/>
              </a:spcAft>
              <a:buFont typeface="+mj-lt"/>
              <a:buAutoNum type="arabicPeriod"/>
              <a:defRPr/>
            </a:pPr>
            <a:r>
              <a:rPr lang="en-US" sz="2400" dirty="0" smtClean="0"/>
              <a:t>Musculoskeletal Disorders (</a:t>
            </a:r>
            <a:r>
              <a:rPr lang="en-US" sz="2400" dirty="0"/>
              <a:t>MSDs) </a:t>
            </a:r>
            <a:r>
              <a:rPr lang="en-US" sz="2400" dirty="0" smtClean="0"/>
              <a:t>are injuries </a:t>
            </a:r>
            <a:r>
              <a:rPr lang="en-US" sz="2400" dirty="0"/>
              <a:t>affecting the muscles, bones, tendons, ligaments, nerves, and soft body tissues.  </a:t>
            </a:r>
            <a:endParaRPr lang="en-US" sz="2400" dirty="0" smtClean="0"/>
          </a:p>
          <a:p>
            <a:pPr marL="228600" eaLnBrk="1" fontAlgn="auto" hangingPunct="1">
              <a:spcAft>
                <a:spcPts val="0"/>
              </a:spcAft>
              <a:buFont typeface="+mj-lt"/>
              <a:buAutoNum type="arabicPeriod"/>
              <a:defRPr/>
            </a:pPr>
            <a:r>
              <a:rPr lang="en-US" sz="2400" dirty="0" smtClean="0"/>
              <a:t>MSDs are one of the most costly workplace injuries.</a:t>
            </a:r>
            <a:endParaRPr lang="en-US" sz="2400" dirty="0"/>
          </a:p>
          <a:p>
            <a:pPr marL="228600" eaLnBrk="1" fontAlgn="auto" hangingPunct="1">
              <a:spcAft>
                <a:spcPts val="0"/>
              </a:spcAft>
              <a:buFont typeface="+mj-lt"/>
              <a:buAutoNum type="arabicPeriod"/>
              <a:defRPr/>
            </a:pPr>
            <a:r>
              <a:rPr lang="en-US" sz="2400" dirty="0" smtClean="0"/>
              <a:t>MSD risk </a:t>
            </a:r>
            <a:r>
              <a:rPr lang="en-US" sz="2400" dirty="0"/>
              <a:t>factors include: </a:t>
            </a:r>
            <a:r>
              <a:rPr lang="en-US" sz="2400" dirty="0" smtClean="0"/>
              <a:t>awkward postures, repetition, excessive force, static posture, vibration, poorly designed </a:t>
            </a:r>
            <a:r>
              <a:rPr lang="en-US" sz="2400" dirty="0"/>
              <a:t>t</a:t>
            </a:r>
            <a:r>
              <a:rPr lang="en-US" sz="2400" dirty="0" smtClean="0"/>
              <a:t>ools, extreme temperature, poor </a:t>
            </a:r>
            <a:r>
              <a:rPr lang="en-US" sz="2400" dirty="0"/>
              <a:t>work </a:t>
            </a:r>
            <a:r>
              <a:rPr lang="en-US" sz="2400" dirty="0" smtClean="0"/>
              <a:t>organization.</a:t>
            </a:r>
          </a:p>
          <a:p>
            <a:pPr marL="228600" eaLnBrk="1" fontAlgn="auto" hangingPunct="1">
              <a:spcAft>
                <a:spcPts val="0"/>
              </a:spcAft>
              <a:buFont typeface="+mj-lt"/>
              <a:buAutoNum type="arabicPeriod"/>
              <a:defRPr/>
            </a:pPr>
            <a:r>
              <a:rPr lang="en-US" sz="2400" dirty="0" smtClean="0"/>
              <a:t>Solutions include</a:t>
            </a:r>
            <a:r>
              <a:rPr lang="en-US" sz="2400" dirty="0"/>
              <a:t>: </a:t>
            </a:r>
            <a:r>
              <a:rPr lang="en-US" sz="2400" dirty="0" smtClean="0"/>
              <a:t>better </a:t>
            </a:r>
            <a:r>
              <a:rPr lang="en-US" sz="2400" dirty="0"/>
              <a:t>materials, better tools, improved work methods, better work organization, training, </a:t>
            </a:r>
            <a:r>
              <a:rPr lang="en-US" sz="2400" dirty="0" smtClean="0"/>
              <a:t>stretching, </a:t>
            </a:r>
            <a:r>
              <a:rPr lang="en-US" sz="2400" dirty="0"/>
              <a:t>and personal protective equipment (PPE). </a:t>
            </a:r>
          </a:p>
          <a:p>
            <a:pPr marL="228600" eaLnBrk="1" fontAlgn="auto" hangingPunct="1">
              <a:spcAft>
                <a:spcPts val="0"/>
              </a:spcAft>
              <a:buFont typeface="+mj-lt"/>
              <a:buAutoNum type="arabicPeriod"/>
              <a:defRPr/>
            </a:pPr>
            <a:r>
              <a:rPr lang="en-US" sz="2400" dirty="0" smtClean="0"/>
              <a:t>Cal/OSHA </a:t>
            </a:r>
            <a:r>
              <a:rPr lang="en-US" sz="2400" dirty="0"/>
              <a:t>has an </a:t>
            </a:r>
            <a:r>
              <a:rPr lang="en-US" sz="2400" dirty="0" smtClean="0"/>
              <a:t>ergonomics </a:t>
            </a:r>
            <a:r>
              <a:rPr lang="en-US" sz="2400" dirty="0"/>
              <a:t>standard, but it is very limited.</a:t>
            </a:r>
          </a:p>
          <a:p>
            <a:pPr marL="228600" eaLnBrk="1" fontAlgn="auto" hangingPunct="1">
              <a:spcAft>
                <a:spcPts val="0"/>
              </a:spcAft>
              <a:buFont typeface="+mj-lt"/>
              <a:buAutoNum type="arabicPeriod"/>
              <a:defRPr/>
            </a:pPr>
            <a:r>
              <a:rPr lang="en-US" sz="2400" dirty="0" smtClean="0"/>
              <a:t>A comprehensive ergonomics </a:t>
            </a:r>
            <a:r>
              <a:rPr lang="en-US" sz="2400" dirty="0"/>
              <a:t>program </a:t>
            </a:r>
            <a:r>
              <a:rPr lang="en-US" sz="2400" dirty="0" smtClean="0"/>
              <a:t>involves </a:t>
            </a:r>
            <a:r>
              <a:rPr lang="en-US" sz="2400" dirty="0"/>
              <a:t>workers.</a:t>
            </a:r>
          </a:p>
          <a:p>
            <a:pPr marL="11430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Workshop Evaluation</a:t>
            </a:r>
            <a:endParaRPr lang="en-US" dirty="0"/>
          </a:p>
        </p:txBody>
      </p:sp>
      <p:sp>
        <p:nvSpPr>
          <p:cNvPr id="193538" name="Content Placeholder 2"/>
          <p:cNvSpPr>
            <a:spLocks noGrp="1"/>
          </p:cNvSpPr>
          <p:nvPr>
            <p:ph idx="1"/>
          </p:nvPr>
        </p:nvSpPr>
        <p:spPr/>
        <p:txBody>
          <a:bodyPr/>
          <a:lstStyle/>
          <a:p>
            <a:pPr eaLnBrk="1" hangingPunct="1"/>
            <a:r>
              <a:rPr lang="en-US" dirty="0" smtClean="0"/>
              <a:t>Thank you for attending the workshop.</a:t>
            </a:r>
          </a:p>
          <a:p>
            <a:pPr eaLnBrk="1" hangingPunct="1"/>
            <a:r>
              <a:rPr lang="en-US" dirty="0" smtClean="0"/>
              <a:t>Please take a moment to evaluate this workshop so we can improve it.</a:t>
            </a:r>
          </a:p>
        </p:txBody>
      </p:sp>
      <p:pic>
        <p:nvPicPr>
          <p:cNvPr id="193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14078"/>
            <a:ext cx="232410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Are Musculoskeletal Disorders (MSDs)?</a:t>
            </a:r>
            <a:endParaRPr lang="en-US" dirty="0"/>
          </a:p>
        </p:txBody>
      </p:sp>
      <p:sp>
        <p:nvSpPr>
          <p:cNvPr id="3" name="Content Placeholder 2"/>
          <p:cNvSpPr>
            <a:spLocks noGrp="1"/>
          </p:cNvSpPr>
          <p:nvPr>
            <p:ph sz="half" idx="1"/>
          </p:nvPr>
        </p:nvSpPr>
        <p:spPr>
          <a:xfrm>
            <a:off x="457200" y="1676400"/>
            <a:ext cx="4648200" cy="4590288"/>
          </a:xfrm>
        </p:spPr>
        <p:txBody>
          <a:bodyPr rtlCol="0">
            <a:normAutofit lnSpcReduction="10000"/>
          </a:bodyPr>
          <a:lstStyle/>
          <a:p>
            <a:pPr fontAlgn="auto">
              <a:spcAft>
                <a:spcPts val="0"/>
              </a:spcAft>
              <a:buFont typeface="Arial" pitchFamily="34" charset="0"/>
              <a:buChar char="•"/>
              <a:defRPr/>
            </a:pPr>
            <a:r>
              <a:rPr lang="en-US" dirty="0" smtClean="0"/>
              <a:t>An </a:t>
            </a:r>
            <a:r>
              <a:rPr lang="en-US" dirty="0"/>
              <a:t>injury or disorder of the muscles, nerves, tendons, joints, cartilage, and spinal </a:t>
            </a:r>
            <a:r>
              <a:rPr lang="en-US" dirty="0" smtClean="0"/>
              <a:t>discs.</a:t>
            </a:r>
            <a:endParaRPr lang="en-US" sz="1050" dirty="0"/>
          </a:p>
          <a:p>
            <a:pPr marL="114300" indent="0" eaLnBrk="1" fontAlgn="auto" hangingPunct="1">
              <a:spcAft>
                <a:spcPts val="0"/>
              </a:spcAft>
              <a:buFont typeface="Arial" pitchFamily="34" charset="0"/>
              <a:buNone/>
              <a:defRPr/>
            </a:pPr>
            <a:r>
              <a:rPr lang="en-US" b="1" dirty="0" smtClean="0">
                <a:solidFill>
                  <a:schemeClr val="tx2"/>
                </a:solidFill>
              </a:rPr>
              <a:t>What </a:t>
            </a:r>
            <a:r>
              <a:rPr lang="en-US" b="1" dirty="0">
                <a:solidFill>
                  <a:schemeClr val="tx2"/>
                </a:solidFill>
              </a:rPr>
              <a:t>are some examples of MSDs?</a:t>
            </a:r>
          </a:p>
          <a:p>
            <a:pPr eaLnBrk="1" fontAlgn="auto" hangingPunct="1">
              <a:spcAft>
                <a:spcPts val="0"/>
              </a:spcAft>
              <a:buFont typeface="Arial" pitchFamily="34" charset="0"/>
              <a:buChar char="•"/>
              <a:defRPr/>
            </a:pPr>
            <a:r>
              <a:rPr lang="en-US" dirty="0" smtClean="0"/>
              <a:t>Carpal </a:t>
            </a:r>
            <a:r>
              <a:rPr lang="en-US" dirty="0"/>
              <a:t>tunnel </a:t>
            </a:r>
            <a:r>
              <a:rPr lang="en-US" dirty="0" smtClean="0"/>
              <a:t>syndrome (CTS)</a:t>
            </a:r>
            <a:endParaRPr lang="en-US" dirty="0"/>
          </a:p>
          <a:p>
            <a:pPr eaLnBrk="1" fontAlgn="auto" hangingPunct="1">
              <a:spcAft>
                <a:spcPts val="0"/>
              </a:spcAft>
              <a:buFont typeface="Arial" pitchFamily="34" charset="0"/>
              <a:buChar char="•"/>
              <a:defRPr/>
            </a:pPr>
            <a:r>
              <a:rPr lang="en-US" dirty="0" smtClean="0"/>
              <a:t>Tendinitis</a:t>
            </a:r>
          </a:p>
          <a:p>
            <a:pPr eaLnBrk="1" fontAlgn="auto" hangingPunct="1">
              <a:spcAft>
                <a:spcPts val="0"/>
              </a:spcAft>
              <a:buFont typeface="Arial" pitchFamily="34" charset="0"/>
              <a:buChar char="•"/>
              <a:defRPr/>
            </a:pPr>
            <a:r>
              <a:rPr lang="en-US" dirty="0" smtClean="0"/>
              <a:t>Bursitis</a:t>
            </a:r>
            <a:endParaRPr lang="en-US" dirty="0"/>
          </a:p>
        </p:txBody>
      </p:sp>
      <p:sp>
        <p:nvSpPr>
          <p:cNvPr id="4" name="Rectangle 3"/>
          <p:cNvSpPr/>
          <p:nvPr/>
        </p:nvSpPr>
        <p:spPr>
          <a:xfrm>
            <a:off x="-17755" y="6581001"/>
            <a:ext cx="5243004" cy="276999"/>
          </a:xfrm>
          <a:prstGeom prst="rect">
            <a:avLst/>
          </a:prstGeom>
        </p:spPr>
        <p:txBody>
          <a:bodyPr wrap="square">
            <a:spAutoFit/>
          </a:bodyPr>
          <a:lstStyle/>
          <a:p>
            <a:r>
              <a:rPr lang="en-US" sz="1200" dirty="0" smtClean="0">
                <a:latin typeface="Arial" pitchFamily="34" charset="0"/>
                <a:cs typeface="Arial" pitchFamily="34" charset="0"/>
              </a:rPr>
              <a:t>Illustration Source</a:t>
            </a:r>
            <a:r>
              <a:rPr lang="en-US" sz="1200" dirty="0">
                <a:latin typeface="Arial" pitchFamily="34" charset="0"/>
                <a:cs typeface="Arial" pitchFamily="34" charset="0"/>
              </a:rPr>
              <a:t>: Occupational Health and Safety Council of Ontario </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0" y="1528689"/>
            <a:ext cx="2904261" cy="4572000"/>
          </a:xfrm>
          <a:prstGeom prst="rect">
            <a:avLst/>
          </a:prstGeom>
        </p:spPr>
      </p:pic>
    </p:spTree>
    <p:extLst>
      <p:ext uri="{BB962C8B-B14F-4D97-AF65-F5344CB8AC3E}">
        <p14:creationId xmlns:p14="http://schemas.microsoft.com/office/powerpoint/2010/main" val="5958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MSDs: The Leading Construction Injury</a:t>
            </a:r>
            <a:endParaRPr lang="en-US"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894184" y="1600200"/>
            <a:ext cx="674603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321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1F497D"/>
                </a:solidFill>
                <a:cs typeface="Times New Roman" pitchFamily="18" charset="0"/>
              </a:rPr>
              <a:t>Rate Of MSDs In Construction, By Selected Occupations, 2003-2009</a:t>
            </a:r>
            <a:endParaRPr lang="en-US" dirty="0"/>
          </a:p>
        </p:txBody>
      </p:sp>
      <p:pic>
        <p:nvPicPr>
          <p:cNvPr id="11366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732973"/>
            <a:ext cx="7620000" cy="453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0" y="6396335"/>
            <a:ext cx="7696200" cy="461665"/>
          </a:xfrm>
          <a:prstGeom prst="rect">
            <a:avLst/>
          </a:prstGeom>
          <a:noFill/>
          <a:ln w="9525">
            <a:noFill/>
            <a:miter lim="800000"/>
            <a:headEnd/>
            <a:tailEnd/>
          </a:ln>
        </p:spPr>
        <p:txBody>
          <a:bodyPr anchor="ctr">
            <a:spAutoFit/>
          </a:bodyPr>
          <a:lstStyle/>
          <a:p>
            <a:r>
              <a:rPr lang="en-US" sz="1200" dirty="0" smtClean="0">
                <a:latin typeface="Arial" pitchFamily="34" charset="0"/>
                <a:cs typeface="Arial" pitchFamily="34" charset="0"/>
              </a:rPr>
              <a:t>Source: U.S. Bureau of Labor Statistics, 2003-2009 Survey of Occupational Injuries and Illnesses and Current Population Survey. Calculations by The CPWR Data Center. </a:t>
            </a:r>
            <a:r>
              <a:rPr lang="en-US" sz="1200" dirty="0" smtClean="0">
                <a:solidFill>
                  <a:prstClr val="black"/>
                </a:solidFill>
                <a:latin typeface="Arial" pitchFamily="34" charset="0"/>
                <a:cs typeface="Arial" pitchFamily="34" charset="0"/>
              </a:rPr>
              <a:t>Graph: CPWR Data Center.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73744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1F497D"/>
                </a:solidFill>
                <a:cs typeface="Times New Roman" pitchFamily="18" charset="0"/>
              </a:rPr>
              <a:t>Days Away From Work, MSDs vs. All Nonfatal Construction Injuries , 1992-2009</a:t>
            </a:r>
            <a:endParaRPr lang="en-US" dirty="0"/>
          </a:p>
        </p:txBody>
      </p:sp>
      <p:pic>
        <p:nvPicPr>
          <p:cNvPr id="11469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858191"/>
            <a:ext cx="7620000" cy="42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6658" y="6396335"/>
            <a:ext cx="8451542" cy="461665"/>
          </a:xfrm>
          <a:prstGeom prst="rect">
            <a:avLst/>
          </a:prstGeom>
          <a:noFill/>
          <a:ln w="9525">
            <a:noFill/>
            <a:miter lim="800000"/>
            <a:headEnd/>
            <a:tailEnd/>
          </a:ln>
        </p:spPr>
        <p:txBody>
          <a:bodyPr wrap="square">
            <a:spAutoFit/>
          </a:bodyPr>
          <a:lstStyle/>
          <a:p>
            <a:r>
              <a:rPr lang="en-US" sz="1200" dirty="0" smtClean="0">
                <a:latin typeface="Arial" pitchFamily="34" charset="0"/>
                <a:cs typeface="Arial" pitchFamily="34" charset="0"/>
              </a:rPr>
              <a:t>Source: U.S. Bureau of Labor Statistics, 1992-2009 Survey of Occupational Injuries and Illnesses Graph</a:t>
            </a:r>
            <a:r>
              <a:rPr lang="en-US" sz="1200" dirty="0">
                <a:latin typeface="Arial" pitchFamily="34" charset="0"/>
                <a:cs typeface="Arial" pitchFamily="34" charset="0"/>
              </a:rPr>
              <a:t>: CPWR Data Center</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501774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venting Strains, Sprains and RMI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SHA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Preventing Strains, Sprains and RMIs-1</Template>
  <TotalTime>920</TotalTime>
  <Words>7971</Words>
  <Application>Microsoft Office PowerPoint</Application>
  <PresentationFormat>On-screen Show (4:3)</PresentationFormat>
  <Paragraphs>811</Paragraphs>
  <Slides>53</Slides>
  <Notes>53</Notes>
  <HiddenSlides>0</HiddenSlides>
  <MMClips>0</MMClips>
  <ScaleCrop>false</ScaleCrop>
  <HeadingPairs>
    <vt:vector size="4" baseType="variant">
      <vt:variant>
        <vt:lpstr>Theme</vt:lpstr>
      </vt:variant>
      <vt:variant>
        <vt:i4>5</vt:i4>
      </vt:variant>
      <vt:variant>
        <vt:lpstr>Slide Titles</vt:lpstr>
      </vt:variant>
      <vt:variant>
        <vt:i4>53</vt:i4>
      </vt:variant>
    </vt:vector>
  </HeadingPairs>
  <TitlesOfParts>
    <vt:vector size="58" baseType="lpstr">
      <vt:lpstr>Preventing Strains, Sprains and RMIs-1</vt:lpstr>
      <vt:lpstr>2_Custom Design</vt:lpstr>
      <vt:lpstr>1_Custom Design</vt:lpstr>
      <vt:lpstr>OSHA title slide</vt:lpstr>
      <vt:lpstr>Custom Design</vt:lpstr>
      <vt:lpstr>Preventing Sprains,  Strains, and Repetitive Motion Injuries</vt:lpstr>
      <vt:lpstr>OSHA Grant Number  </vt:lpstr>
      <vt:lpstr>Credits   ̶ Sources of Information</vt:lpstr>
      <vt:lpstr>Workshop Objectives</vt:lpstr>
      <vt:lpstr>Why This Class…</vt:lpstr>
      <vt:lpstr>What Are Musculoskeletal Disorders (MSDs)?</vt:lpstr>
      <vt:lpstr>MSDs: The Leading Construction Injury</vt:lpstr>
      <vt:lpstr>Rate Of MSDs In Construction, By Selected Occupations, 2003-2009</vt:lpstr>
      <vt:lpstr>Days Away From Work, MSDs vs. All Nonfatal Construction Injuries , 1992-2009</vt:lpstr>
      <vt:lpstr>MSDs By Body Part In Construction, 2003-2009</vt:lpstr>
      <vt:lpstr>Cost Of Injuries Source: Liberty Mutual Workplace Safety Index Findings</vt:lpstr>
      <vt:lpstr>What Is “Ergonomics?”  </vt:lpstr>
      <vt:lpstr>What Are 4 Terms Commonly Used For “Ergonomic” Injuries?</vt:lpstr>
      <vt:lpstr>Where Does It Hurt:  Body Mapping Exercise</vt:lpstr>
      <vt:lpstr>What Construction Job Tasks Cause Pain? </vt:lpstr>
      <vt:lpstr>“Ouch” Activity</vt:lpstr>
      <vt:lpstr>What Risk Factors Can Cause MSD Injuries?</vt:lpstr>
      <vt:lpstr>PowerPoint Presentation</vt:lpstr>
      <vt:lpstr>Repetition</vt:lpstr>
      <vt:lpstr>Excessive Force</vt:lpstr>
      <vt:lpstr>Static Posture</vt:lpstr>
      <vt:lpstr> Vibration </vt:lpstr>
      <vt:lpstr>Poorly Designed Tools</vt:lpstr>
      <vt:lpstr>Extreme Temperature</vt:lpstr>
      <vt:lpstr>Poor Work Organization</vt:lpstr>
      <vt:lpstr>Identifying Risk Factors</vt:lpstr>
      <vt:lpstr>Problem Solving </vt:lpstr>
      <vt:lpstr>Solution: Better Materials</vt:lpstr>
      <vt:lpstr>Solution: Better Hand Tools</vt:lpstr>
      <vt:lpstr>Power Tools</vt:lpstr>
      <vt:lpstr>Solution: Improved Work Methods</vt:lpstr>
      <vt:lpstr>Solution: Better Planning and  Organization</vt:lpstr>
      <vt:lpstr>Solution: Training</vt:lpstr>
      <vt:lpstr>Solution: Stretching</vt:lpstr>
      <vt:lpstr> Solution: Personal Protective Equipment (PPE) </vt:lpstr>
      <vt:lpstr>Implementing Solutions</vt:lpstr>
      <vt:lpstr>Small Group Activity - Solutions</vt:lpstr>
      <vt:lpstr>Small Group #1: Screeding</vt:lpstr>
      <vt:lpstr>Screed Solutions</vt:lpstr>
      <vt:lpstr>Small Group #2: Handling Drywall</vt:lpstr>
      <vt:lpstr> Drywall Solutions </vt:lpstr>
      <vt:lpstr>Small Group #3: Rebar Tying</vt:lpstr>
      <vt:lpstr>Rebar Tying Solution</vt:lpstr>
      <vt:lpstr>Small Group #4: Overhead Drilling</vt:lpstr>
      <vt:lpstr>Overhead Drilling Solution</vt:lpstr>
      <vt:lpstr>Small Group #5: Caulking</vt:lpstr>
      <vt:lpstr>Power Caulking Gun Solution</vt:lpstr>
      <vt:lpstr>What Can You Do To Get Solutions Implemented?</vt:lpstr>
      <vt:lpstr>Cal/OSHA’s Ergonomics Standard</vt:lpstr>
      <vt:lpstr>Components of an Ergonomics Program</vt:lpstr>
      <vt:lpstr>Workers Are The Experts</vt:lpstr>
      <vt:lpstr> Workshop Review </vt:lpstr>
      <vt:lpstr>Workshop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Strains,  Sprains, and Repetitive Motion Injuries</dc:title>
  <dc:creator>Yesenia Prado</dc:creator>
  <cp:lastModifiedBy>gfuchs</cp:lastModifiedBy>
  <cp:revision>47</cp:revision>
  <cp:lastPrinted>2012-01-23T21:27:06Z</cp:lastPrinted>
  <dcterms:created xsi:type="dcterms:W3CDTF">2012-01-18T21:26:30Z</dcterms:created>
  <dcterms:modified xsi:type="dcterms:W3CDTF">2016-09-16T16:46:41Z</dcterms:modified>
</cp:coreProperties>
</file>